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</p:sldMasterIdLst>
  <p:notesMasterIdLst>
    <p:notesMasterId r:id="rId99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326" r:id="rId18"/>
    <p:sldId id="263" r:id="rId19"/>
    <p:sldId id="264" r:id="rId20"/>
    <p:sldId id="355" r:id="rId21"/>
    <p:sldId id="356" r:id="rId22"/>
    <p:sldId id="357" r:id="rId23"/>
    <p:sldId id="269" r:id="rId24"/>
    <p:sldId id="328" r:id="rId25"/>
    <p:sldId id="359" r:id="rId26"/>
    <p:sldId id="369" r:id="rId27"/>
    <p:sldId id="358" r:id="rId28"/>
    <p:sldId id="265" r:id="rId29"/>
    <p:sldId id="360" r:id="rId30"/>
    <p:sldId id="268" r:id="rId31"/>
    <p:sldId id="266" r:id="rId32"/>
    <p:sldId id="327" r:id="rId33"/>
    <p:sldId id="276" r:id="rId34"/>
    <p:sldId id="332" r:id="rId35"/>
    <p:sldId id="368" r:id="rId36"/>
    <p:sldId id="361" r:id="rId37"/>
    <p:sldId id="271" r:id="rId38"/>
    <p:sldId id="333" r:id="rId39"/>
    <p:sldId id="280" r:id="rId40"/>
    <p:sldId id="272" r:id="rId41"/>
    <p:sldId id="329" r:id="rId42"/>
    <p:sldId id="274" r:id="rId43"/>
    <p:sldId id="279" r:id="rId44"/>
    <p:sldId id="281" r:id="rId45"/>
    <p:sldId id="334" r:id="rId46"/>
    <p:sldId id="282" r:id="rId47"/>
    <p:sldId id="283" r:id="rId48"/>
    <p:sldId id="335" r:id="rId49"/>
    <p:sldId id="284" r:id="rId50"/>
    <p:sldId id="362" r:id="rId51"/>
    <p:sldId id="285" r:id="rId52"/>
    <p:sldId id="286" r:id="rId53"/>
    <p:sldId id="287" r:id="rId54"/>
    <p:sldId id="288" r:id="rId55"/>
    <p:sldId id="350" r:id="rId56"/>
    <p:sldId id="351" r:id="rId57"/>
    <p:sldId id="352" r:id="rId58"/>
    <p:sldId id="289" r:id="rId59"/>
    <p:sldId id="339" r:id="rId60"/>
    <p:sldId id="340" r:id="rId61"/>
    <p:sldId id="297" r:id="rId62"/>
    <p:sldId id="341" r:id="rId63"/>
    <p:sldId id="291" r:id="rId64"/>
    <p:sldId id="363" r:id="rId65"/>
    <p:sldId id="295" r:id="rId66"/>
    <p:sldId id="342" r:id="rId67"/>
    <p:sldId id="290" r:id="rId68"/>
    <p:sldId id="294" r:id="rId69"/>
    <p:sldId id="343" r:id="rId70"/>
    <p:sldId id="344" r:id="rId71"/>
    <p:sldId id="364" r:id="rId72"/>
    <p:sldId id="345" r:id="rId73"/>
    <p:sldId id="311" r:id="rId74"/>
    <p:sldId id="298" r:id="rId75"/>
    <p:sldId id="299" r:id="rId76"/>
    <p:sldId id="305" r:id="rId77"/>
    <p:sldId id="365" r:id="rId78"/>
    <p:sldId id="303" r:id="rId79"/>
    <p:sldId id="366" r:id="rId80"/>
    <p:sldId id="353" r:id="rId81"/>
    <p:sldId id="354" r:id="rId82"/>
    <p:sldId id="309" r:id="rId83"/>
    <p:sldId id="310" r:id="rId84"/>
    <p:sldId id="349" r:id="rId85"/>
    <p:sldId id="367" r:id="rId86"/>
    <p:sldId id="312" r:id="rId87"/>
    <p:sldId id="314" r:id="rId88"/>
    <p:sldId id="315" r:id="rId89"/>
    <p:sldId id="316" r:id="rId90"/>
    <p:sldId id="317" r:id="rId91"/>
    <p:sldId id="318" r:id="rId92"/>
    <p:sldId id="319" r:id="rId93"/>
    <p:sldId id="321" r:id="rId94"/>
    <p:sldId id="322" r:id="rId95"/>
    <p:sldId id="323" r:id="rId96"/>
    <p:sldId id="324" r:id="rId97"/>
    <p:sldId id="325" r:id="rId98"/>
  </p:sldIdLst>
  <p:sldSz cx="18288000" cy="10287000"/>
  <p:notesSz cx="6858000" cy="9144000"/>
  <p:embeddedFontLst>
    <p:embeddedFont>
      <p:font typeface="Raleway Bold" panose="020B0604020202020204" charset="-52"/>
      <p:regular r:id="rId100"/>
    </p:embeddedFont>
    <p:embeddedFont>
      <p:font typeface="Raleway" panose="020B0604020202020204" charset="-52"/>
      <p:regular r:id="rId101"/>
    </p:embeddedFont>
    <p:embeddedFont>
      <p:font typeface="Evolventa Bold" panose="020B0604020202020204" charset="0"/>
      <p:regular r:id="rId102"/>
    </p:embeddedFont>
    <p:embeddedFont>
      <p:font typeface="Calibri" panose="020F0502020204030204" pitchFamily="34" charset="0"/>
      <p:regular r:id="rId103"/>
      <p:bold r:id="rId104"/>
      <p:italic r:id="rId105"/>
      <p:boldItalic r:id="rId106"/>
    </p:embeddedFont>
    <p:embeddedFont>
      <p:font typeface="Broadway" panose="04040905080B02020502" pitchFamily="82" charset="0"/>
      <p:regular r:id="rId107"/>
    </p:embeddedFont>
    <p:embeddedFont>
      <p:font typeface="Evolventa" panose="020B0604020202020204" charset="0"/>
      <p:regular r:id="rId10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0" d="100"/>
          <a:sy n="60" d="100"/>
        </p:scale>
        <p:origin x="-1308" y="-5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07" Type="http://schemas.openxmlformats.org/officeDocument/2006/relationships/font" Target="fonts/font8.fntdata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slide" Target="slides/slide76.xml"/><Relationship Id="rId102" Type="http://schemas.openxmlformats.org/officeDocument/2006/relationships/font" Target="fonts/font3.fntdata"/><Relationship Id="rId11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100" Type="http://schemas.openxmlformats.org/officeDocument/2006/relationships/font" Target="fonts/font1.fntdata"/><Relationship Id="rId105" Type="http://schemas.openxmlformats.org/officeDocument/2006/relationships/font" Target="fonts/font6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103" Type="http://schemas.openxmlformats.org/officeDocument/2006/relationships/font" Target="fonts/font4.fntdata"/><Relationship Id="rId108" Type="http://schemas.openxmlformats.org/officeDocument/2006/relationships/font" Target="fonts/font9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font" Target="fonts/font7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notesMaster" Target="notesMasters/notesMaster1.xml"/><Relationship Id="rId101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presProps" Target="presProps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font" Target="fonts/font5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115633253015886E-2"/>
          <c:y val="7.3573631295442671E-2"/>
          <c:w val="0.82988039071422148"/>
          <c:h val="0.830363659091448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Профицит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796.4</c:v>
                </c:pt>
                <c:pt idx="1">
                  <c:v>746.2</c:v>
                </c:pt>
                <c:pt idx="2">
                  <c:v>50.2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Профицит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443</c:v>
                </c:pt>
                <c:pt idx="1">
                  <c:v>430.3</c:v>
                </c:pt>
                <c:pt idx="2">
                  <c:v>12.7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Профицит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164.3</c:v>
                </c:pt>
                <c:pt idx="1">
                  <c:v>151.69999999999999</c:v>
                </c:pt>
                <c:pt idx="2">
                  <c:v>12.6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40"/>
        <c:axId val="124076032"/>
        <c:axId val="124077568"/>
      </c:barChart>
      <c:catAx>
        <c:axId val="124076032"/>
        <c:scaling>
          <c:orientation val="minMax"/>
        </c:scaling>
        <c:delete val="0"/>
        <c:axPos val="b"/>
        <c:majorTickMark val="none"/>
        <c:minorTickMark val="none"/>
        <c:tickLblPos val="nextTo"/>
        <c:crossAx val="124077568"/>
        <c:crosses val="autoZero"/>
        <c:auto val="1"/>
        <c:lblAlgn val="ctr"/>
        <c:lblOffset val="100"/>
        <c:noMultiLvlLbl val="0"/>
      </c:catAx>
      <c:valAx>
        <c:axId val="124077568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extTo"/>
        <c:crossAx val="12407603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0.19948</cdr:x>
      <cdr:y>0.2055</cdr:y>
    </cdr:from>
    <cdr:to>
      <cdr:x>0.26515</cdr:x>
      <cdr:y>0.25424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87538" y="1518169"/>
          <a:ext cx="72008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0.20442</cdr:x>
      <cdr:y>0.41715</cdr:y>
    </cdr:from>
    <cdr:to>
      <cdr:x>0.30291</cdr:x>
      <cdr:y>0.48294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41645" y="3081722"/>
          <a:ext cx="1080113" cy="486077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chemeClr val="bg1"/>
              </a:solidFill>
              <a:latin typeface="Evolventa" panose="020B0604020202020204" charset="0"/>
            </a:rPr>
            <a:t>443,0</a:t>
          </a:r>
          <a:endParaRPr lang="ru-RU" sz="2800" b="1" dirty="0">
            <a:solidFill>
              <a:schemeClr val="bg1"/>
            </a:solidFill>
            <a:latin typeface="Evolventa" panose="020B0604020202020204" charset="0"/>
          </a:endParaRPr>
        </a:p>
      </cdr:txBody>
    </cdr:sp>
  </cdr:relSizeAnchor>
  <cdr:relSizeAnchor xmlns:cdr="http://schemas.openxmlformats.org/drawingml/2006/chartDrawing">
    <cdr:from>
      <cdr:x>0.25695</cdr:x>
      <cdr:y>0.67334</cdr:y>
    </cdr:from>
    <cdr:to>
      <cdr:x>0.37515</cdr:x>
      <cdr:y>0.74778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817709" y="4974403"/>
          <a:ext cx="1296193" cy="549904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chemeClr val="bg1"/>
              </a:solidFill>
              <a:latin typeface="Evolventa" panose="020B0604020202020204" charset="0"/>
            </a:rPr>
            <a:t>164,3</a:t>
          </a:r>
          <a:endParaRPr lang="ru-RU" sz="2800" b="1" dirty="0">
            <a:solidFill>
              <a:schemeClr val="bg1"/>
            </a:solidFill>
            <a:latin typeface="Evolventa" panose="020B060402020202020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AD8D0-165C-4E61-BC30-0A4981D0CBDD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CAC06-4287-4120-9337-E3DF4B3B2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21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CAC06-4287-4120-9337-E3DF4B3B29EB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233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7938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4482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54490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6997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861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6663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033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6859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23854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13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396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448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181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5140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12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048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473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8245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1379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82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93407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49130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146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11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076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56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631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87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32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951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48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68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5937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91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26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25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6458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830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153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318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152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036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067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0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93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715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1135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6598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4240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512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33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57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57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4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180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7707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468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8470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315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171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0912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14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8876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9019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6661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03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191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259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5944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8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2199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0381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7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968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1058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7190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0407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951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274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635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527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990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104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7897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6258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7419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5716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050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517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682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5938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7774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1633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748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828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735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1985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5100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0895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8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5697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283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634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8741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0419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8425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588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181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769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24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8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558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33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0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688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82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64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9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1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8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40.png"/><Relationship Id="rId4" Type="http://schemas.openxmlformats.org/officeDocument/2006/relationships/image" Target="../media/image2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1.wdp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19.wdp"/><Relationship Id="rId3" Type="http://schemas.openxmlformats.org/officeDocument/2006/relationships/image" Target="../media/image106.svg"/><Relationship Id="rId7" Type="http://schemas.microsoft.com/office/2007/relationships/hdphoto" Target="../media/hdphoto17.wdp"/><Relationship Id="rId12" Type="http://schemas.openxmlformats.org/officeDocument/2006/relationships/image" Target="../media/image68.png"/><Relationship Id="rId17" Type="http://schemas.microsoft.com/office/2007/relationships/hdphoto" Target="../media/hdphoto21.wdp"/><Relationship Id="rId2" Type="http://schemas.openxmlformats.org/officeDocument/2006/relationships/image" Target="../media/image62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4.png"/><Relationship Id="rId11" Type="http://schemas.openxmlformats.org/officeDocument/2006/relationships/image" Target="../media/image67.jpg"/><Relationship Id="rId5" Type="http://schemas.microsoft.com/office/2007/relationships/hdphoto" Target="../media/hdphoto16.wdp"/><Relationship Id="rId15" Type="http://schemas.microsoft.com/office/2007/relationships/hdphoto" Target="../media/hdphoto20.wdp"/><Relationship Id="rId10" Type="http://schemas.openxmlformats.org/officeDocument/2006/relationships/image" Target="../media/image66.jpeg"/><Relationship Id="rId4" Type="http://schemas.openxmlformats.org/officeDocument/2006/relationships/image" Target="../media/image63.png"/><Relationship Id="rId9" Type="http://schemas.microsoft.com/office/2007/relationships/hdphoto" Target="../media/hdphoto18.wdp"/><Relationship Id="rId1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microsoft.com/office/2007/relationships/hdphoto" Target="../media/hdphoto7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22.wdp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54.svg"/><Relationship Id="rId9" Type="http://schemas.microsoft.com/office/2007/relationships/hdphoto" Target="../media/hdphoto23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9.png"/><Relationship Id="rId7" Type="http://schemas.openxmlformats.org/officeDocument/2006/relationships/image" Target="../media/image80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54.svg"/><Relationship Id="rId10" Type="http://schemas.microsoft.com/office/2007/relationships/hdphoto" Target="../media/hdphoto24.wdp"/><Relationship Id="rId9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jpeg"/><Relationship Id="rId8" Type="http://schemas.openxmlformats.org/officeDocument/2006/relationships/image" Target="../media/image80.svg"/><Relationship Id="rId12" Type="http://schemas.openxmlformats.org/officeDocument/2006/relationships/image" Target="../media/image87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6.jpg"/><Relationship Id="rId10" Type="http://schemas.openxmlformats.org/officeDocument/2006/relationships/image" Target="../media/image82.svg"/><Relationship Id="rId1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g"/><Relationship Id="rId4" Type="http://schemas.microsoft.com/office/2007/relationships/hdphoto" Target="../media/hdphoto2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g"/><Relationship Id="rId4" Type="http://schemas.microsoft.com/office/2007/relationships/hdphoto" Target="../media/hdphoto26.wdp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8.wdp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svg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8.svg"/><Relationship Id="rId12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10.svg"/><Relationship Id="rId4" Type="http://schemas.openxmlformats.org/officeDocument/2006/relationships/image" Target="../media/image6.svg"/><Relationship Id="rId9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4.xml"/><Relationship Id="rId6" Type="http://schemas.microsoft.com/office/2007/relationships/hdphoto" Target="../media/hdphoto29.wdp"/><Relationship Id="rId5" Type="http://schemas.openxmlformats.org/officeDocument/2006/relationships/image" Target="../media/image104.png"/><Relationship Id="rId4" Type="http://schemas.openxmlformats.org/officeDocument/2006/relationships/image" Target="../media/image103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1.wdp"/><Relationship Id="rId4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7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4.jpg"/><Relationship Id="rId12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5.svg"/><Relationship Id="rId14" Type="http://schemas.openxmlformats.org/officeDocument/2006/relationships/image" Target="../media/image125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5.png"/><Relationship Id="rId4" Type="http://schemas.openxmlformats.org/officeDocument/2006/relationships/image" Target="../media/image12.svg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7.jpeg"/><Relationship Id="rId12" Type="http://schemas.openxmlformats.org/officeDocument/2006/relationships/image" Target="../media/image126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5.svg"/></Relationships>
</file>

<file path=ppt/slides/_rels/slide51.xml.rels><?xml version="1.0" encoding="UTF-8" standalone="yes"?>
<Relationships xmlns="http://schemas.openxmlformats.org/package/2006/relationships"><Relationship Id="rId13" Type="http://schemas.microsoft.com/office/2007/relationships/hdphoto" Target="../media/hdphoto7.wdp"/><Relationship Id="rId3" Type="http://schemas.openxmlformats.org/officeDocument/2006/relationships/image" Target="../media/image129.png"/><Relationship Id="rId12" Type="http://schemas.openxmlformats.org/officeDocument/2006/relationships/image" Target="../media/image28.png"/><Relationship Id="rId2" Type="http://schemas.openxmlformats.org/officeDocument/2006/relationships/image" Target="../media/image128.png"/><Relationship Id="rId16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5.svg"/><Relationship Id="rId15" Type="http://schemas.openxmlformats.org/officeDocument/2006/relationships/image" Target="../media/image131.jpg"/><Relationship Id="rId10" Type="http://schemas.openxmlformats.org/officeDocument/2006/relationships/image" Target="../media/image122.png"/><Relationship Id="rId9" Type="http://schemas.openxmlformats.org/officeDocument/2006/relationships/image" Target="../media/image152.svg"/><Relationship Id="rId14" Type="http://schemas.openxmlformats.org/officeDocument/2006/relationships/image" Target="../media/image13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g"/><Relationship Id="rId5" Type="http://schemas.openxmlformats.org/officeDocument/2006/relationships/image" Target="../media/image134.jpeg"/><Relationship Id="rId4" Type="http://schemas.openxmlformats.org/officeDocument/2006/relationships/image" Target="../media/image13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06.svg"/><Relationship Id="rId7" Type="http://schemas.openxmlformats.org/officeDocument/2006/relationships/image" Target="../media/image139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png"/><Relationship Id="rId4" Type="http://schemas.openxmlformats.org/officeDocument/2006/relationships/image" Target="../media/image136.png"/><Relationship Id="rId9" Type="http://schemas.openxmlformats.org/officeDocument/2006/relationships/image" Target="../media/image14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jpe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12" Type="http://schemas.openxmlformats.org/officeDocument/2006/relationships/image" Target="../media/image151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0.jpg"/><Relationship Id="rId5" Type="http://schemas.openxmlformats.org/officeDocument/2006/relationships/image" Target="../media/image149.png"/><Relationship Id="rId10" Type="http://schemas.openxmlformats.org/officeDocument/2006/relationships/image" Target="../media/image113.svg"/><Relationship Id="rId4" Type="http://schemas.openxmlformats.org/officeDocument/2006/relationships/image" Target="../media/image13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sv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jpg"/><Relationship Id="rId5" Type="http://schemas.openxmlformats.org/officeDocument/2006/relationships/image" Target="../media/image156.jpeg"/><Relationship Id="rId4" Type="http://schemas.openxmlformats.org/officeDocument/2006/relationships/image" Target="../media/image1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7" Type="http://schemas.openxmlformats.org/officeDocument/2006/relationships/image" Target="../media/image161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5" Type="http://schemas.openxmlformats.org/officeDocument/2006/relationships/image" Target="../media/image159.jpg"/><Relationship Id="rId4" Type="http://schemas.openxmlformats.org/officeDocument/2006/relationships/image" Target="../media/image15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64.jpeg"/><Relationship Id="rId5" Type="http://schemas.openxmlformats.org/officeDocument/2006/relationships/image" Target="../media/image163.jpg"/><Relationship Id="rId4" Type="http://schemas.openxmlformats.org/officeDocument/2006/relationships/image" Target="../media/image162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55.pn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microsoft.com/office/2007/relationships/hdphoto" Target="../media/hdphoto33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73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jpg"/><Relationship Id="rId5" Type="http://schemas.openxmlformats.org/officeDocument/2006/relationships/image" Target="../media/image178.jpeg"/><Relationship Id="rId4" Type="http://schemas.openxmlformats.org/officeDocument/2006/relationships/image" Target="../media/image163.sv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204.svg"/><Relationship Id="rId7" Type="http://schemas.openxmlformats.org/officeDocument/2006/relationships/image" Target="../media/image208.sv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5" Type="http://schemas.openxmlformats.org/officeDocument/2006/relationships/image" Target="../media/image206.svg"/><Relationship Id="rId4" Type="http://schemas.openxmlformats.org/officeDocument/2006/relationships/image" Target="../media/image181.png"/><Relationship Id="rId9" Type="http://schemas.openxmlformats.org/officeDocument/2006/relationships/image" Target="../media/image210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185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svg"/><Relationship Id="rId7" Type="http://schemas.openxmlformats.org/officeDocument/2006/relationships/image" Target="../media/image122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jpeg"/><Relationship Id="rId11" Type="http://schemas.openxmlformats.org/officeDocument/2006/relationships/image" Target="../media/image145.svg"/><Relationship Id="rId5" Type="http://schemas.openxmlformats.org/officeDocument/2006/relationships/image" Target="../media/image188.jpg"/><Relationship Id="rId4" Type="http://schemas.openxmlformats.org/officeDocument/2006/relationships/image" Target="../media/image187.jpeg"/></Relationships>
</file>

<file path=ppt/slides/_rels/slide6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1.jpeg"/><Relationship Id="rId3" Type="http://schemas.openxmlformats.org/officeDocument/2006/relationships/image" Target="../media/image187.svg"/><Relationship Id="rId12" Type="http://schemas.openxmlformats.org/officeDocument/2006/relationships/image" Target="../media/image190.jp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5.svg"/><Relationship Id="rId4" Type="http://schemas.openxmlformats.org/officeDocument/2006/relationships/image" Target="../media/image1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3.jpeg"/><Relationship Id="rId3" Type="http://schemas.openxmlformats.org/officeDocument/2006/relationships/image" Target="../media/image187.svg"/><Relationship Id="rId12" Type="http://schemas.openxmlformats.org/officeDocument/2006/relationships/image" Target="../media/image192.jp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51.xml"/><Relationship Id="rId11" Type="http://schemas.openxmlformats.org/officeDocument/2006/relationships/image" Target="../media/image145.svg"/><Relationship Id="rId15" Type="http://schemas.openxmlformats.org/officeDocument/2006/relationships/image" Target="../media/image195.jpg"/><Relationship Id="rId4" Type="http://schemas.openxmlformats.org/officeDocument/2006/relationships/image" Target="../media/image122.png"/><Relationship Id="rId14" Type="http://schemas.openxmlformats.org/officeDocument/2006/relationships/image" Target="../media/image194.jpg"/></Relationships>
</file>

<file path=ppt/slides/_rels/slide7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7.jpeg"/><Relationship Id="rId3" Type="http://schemas.openxmlformats.org/officeDocument/2006/relationships/image" Target="../media/image187.svg"/><Relationship Id="rId12" Type="http://schemas.openxmlformats.org/officeDocument/2006/relationships/image" Target="../media/image196.jp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51.xml"/><Relationship Id="rId11" Type="http://schemas.openxmlformats.org/officeDocument/2006/relationships/image" Target="../media/image145.svg"/><Relationship Id="rId4" Type="http://schemas.openxmlformats.org/officeDocument/2006/relationships/image" Target="../media/image12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sv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7" Type="http://schemas.openxmlformats.org/officeDocument/2006/relationships/image" Target="../media/image206.jpe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jpeg"/><Relationship Id="rId5" Type="http://schemas.openxmlformats.org/officeDocument/2006/relationships/image" Target="../media/image210.jpg"/><Relationship Id="rId4" Type="http://schemas.openxmlformats.org/officeDocument/2006/relationships/image" Target="../media/image209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svg"/><Relationship Id="rId7" Type="http://schemas.openxmlformats.org/officeDocument/2006/relationships/image" Target="../media/image214.jpe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232.svg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svg"/><Relationship Id="rId13" Type="http://schemas.openxmlformats.org/officeDocument/2006/relationships/image" Target="../media/image219.jpg"/><Relationship Id="rId3" Type="http://schemas.openxmlformats.org/officeDocument/2006/relationships/image" Target="../media/image215.png"/><Relationship Id="rId12" Type="http://schemas.openxmlformats.org/officeDocument/2006/relationships/image" Target="../media/image218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17.png"/><Relationship Id="rId10" Type="http://schemas.openxmlformats.org/officeDocument/2006/relationships/image" Target="../media/image256.svg"/><Relationship Id="rId9" Type="http://schemas.openxmlformats.org/officeDocument/2006/relationships/image" Target="../media/image216.png"/><Relationship Id="rId14" Type="http://schemas.openxmlformats.org/officeDocument/2006/relationships/image" Target="../media/image220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4.wdp"/><Relationship Id="rId4" Type="http://schemas.openxmlformats.org/officeDocument/2006/relationships/image" Target="../media/image22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6.png"/><Relationship Id="rId4" Type="http://schemas.openxmlformats.org/officeDocument/2006/relationships/image" Target="../media/image267.svg"/></Relationships>
</file>

<file path=ppt/slides/_rels/slide79.xml.rels><?xml version="1.0" encoding="UTF-8" standalone="yes"?>
<Relationships xmlns="http://schemas.openxmlformats.org/package/2006/relationships"><Relationship Id="rId7" Type="http://schemas.openxmlformats.org/officeDocument/2006/relationships/image" Target="../media/image229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jpg"/><Relationship Id="rId5" Type="http://schemas.openxmlformats.org/officeDocument/2006/relationships/image" Target="../media/image227.jpeg"/><Relationship Id="rId4" Type="http://schemas.openxmlformats.org/officeDocument/2006/relationships/image" Target="../media/image267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22.sv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sv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sv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3.jpeg"/><Relationship Id="rId4" Type="http://schemas.openxmlformats.org/officeDocument/2006/relationships/image" Target="../media/image23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svg"/><Relationship Id="rId7" Type="http://schemas.openxmlformats.org/officeDocument/2006/relationships/image" Target="../media/image241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sv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6864" y="327932"/>
            <a:ext cx="1835846" cy="25202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88531" y="355251"/>
            <a:ext cx="1870686" cy="243341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508995" y="1975148"/>
            <a:ext cx="16866117" cy="6496649"/>
            <a:chOff x="0" y="212201"/>
            <a:chExt cx="20202883" cy="8662198"/>
          </a:xfrm>
        </p:grpSpPr>
        <p:sp>
          <p:nvSpPr>
            <p:cNvPr id="9" name="TextBox 9"/>
            <p:cNvSpPr txBox="1"/>
            <p:nvPr/>
          </p:nvSpPr>
          <p:spPr>
            <a:xfrm>
              <a:off x="0" y="6856750"/>
              <a:ext cx="17450467" cy="577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69"/>
                </a:lnSpc>
              </a:pPr>
              <a:endParaRPr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64475" y="212201"/>
              <a:ext cx="19838408" cy="86621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150"/>
                </a:lnSpc>
              </a:pPr>
              <a:endParaRPr lang="ru-RU" sz="8000" spc="97" dirty="0" smtClean="0">
                <a:solidFill>
                  <a:srgbClr val="FFFFFF"/>
                </a:solidFill>
                <a:latin typeface="Broadway" panose="04040905080B02020502" pitchFamily="82" charset="0"/>
              </a:endParaRPr>
            </a:p>
            <a:p>
              <a:pPr algn="ctr">
                <a:lnSpc>
                  <a:spcPts val="7150"/>
                </a:lnSpc>
              </a:pPr>
              <a:r>
                <a:rPr lang="en-US" sz="8800" spc="97" dirty="0" smtClean="0">
                  <a:solidFill>
                    <a:srgbClr val="FFFFFF"/>
                  </a:solidFill>
                  <a:latin typeface="Broadway" panose="04040905080B02020502" pitchFamily="82" charset="0"/>
                </a:rPr>
                <a:t>ОТЧЕТ </a:t>
              </a:r>
              <a:r>
                <a:rPr lang="en-US" sz="8800" spc="97" dirty="0">
                  <a:solidFill>
                    <a:srgbClr val="FFFFFF"/>
                  </a:solidFill>
                  <a:latin typeface="Broadway" panose="04040905080B02020502" pitchFamily="82" charset="0"/>
                </a:rPr>
                <a:t>ГЛАВЫ</a:t>
              </a:r>
            </a:p>
            <a:p>
              <a:pPr algn="ctr">
                <a:lnSpc>
                  <a:spcPts val="7150"/>
                </a:lnSpc>
              </a:pPr>
              <a:r>
                <a:rPr lang="en-US" sz="8800" spc="97" dirty="0">
                  <a:solidFill>
                    <a:srgbClr val="FFFFFF"/>
                  </a:solidFill>
                  <a:latin typeface="Broadway" panose="04040905080B02020502" pitchFamily="82" charset="0"/>
                </a:rPr>
                <a:t>ПРИВОЛЖСКОГО МУНИЦИПАЛЬНОГО РАЙОНА ИВАНОВСКОЙ ОБЛАСТИ</a:t>
              </a:r>
            </a:p>
            <a:p>
              <a:pPr algn="ctr">
                <a:lnSpc>
                  <a:spcPts val="7150"/>
                </a:lnSpc>
              </a:pPr>
              <a:r>
                <a:rPr lang="en-US" sz="8800" spc="97" dirty="0">
                  <a:solidFill>
                    <a:srgbClr val="FFFFFF"/>
                  </a:solidFill>
                  <a:latin typeface="Broadway" panose="04040905080B02020502" pitchFamily="82" charset="0"/>
                </a:rPr>
                <a:t>ЗА </a:t>
              </a:r>
              <a:r>
                <a:rPr lang="en-US" sz="8800" spc="97" dirty="0" smtClean="0">
                  <a:solidFill>
                    <a:srgbClr val="FFFFFF"/>
                  </a:solidFill>
                  <a:latin typeface="Broadway" panose="04040905080B02020502" pitchFamily="82" charset="0"/>
                </a:rPr>
                <a:t>202</a:t>
              </a:r>
              <a:r>
                <a:rPr lang="ru-RU" sz="8800" spc="97" dirty="0" smtClean="0">
                  <a:solidFill>
                    <a:srgbClr val="FFFFFF"/>
                  </a:solidFill>
                  <a:latin typeface="Broadway" panose="04040905080B02020502" pitchFamily="82" charset="0"/>
                </a:rPr>
                <a:t>2</a:t>
              </a:r>
              <a:r>
                <a:rPr lang="en-US" sz="8800" spc="97" dirty="0" smtClean="0">
                  <a:solidFill>
                    <a:srgbClr val="FFFFFF"/>
                  </a:solidFill>
                  <a:latin typeface="Broadway" panose="04040905080B02020502" pitchFamily="82" charset="0"/>
                </a:rPr>
                <a:t> </a:t>
              </a:r>
              <a:r>
                <a:rPr lang="en-US" sz="8800" spc="97" dirty="0">
                  <a:solidFill>
                    <a:srgbClr val="FFFFFF"/>
                  </a:solidFill>
                  <a:latin typeface="Broadway" panose="04040905080B02020502" pitchFamily="82" charset="0"/>
                </a:rPr>
                <a:t>ГОД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6428230" y="0"/>
            <a:ext cx="1859770" cy="1856795"/>
            <a:chOff x="0" y="0"/>
            <a:chExt cx="6350000" cy="6339840"/>
          </a:xfrm>
          <a:solidFill>
            <a:schemeClr val="tx2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>
            <a:off x="0" y="8430205"/>
            <a:ext cx="1859770" cy="1856795"/>
            <a:chOff x="0" y="0"/>
            <a:chExt cx="6350000" cy="6339840"/>
          </a:xfrm>
          <a:solidFill>
            <a:schemeClr val="tx2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939527" y="1005647"/>
            <a:ext cx="2333998" cy="2333998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2"/>
              <a:stretch>
                <a:fillRect l="-35331" r="-35331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11391119" y="621279"/>
            <a:ext cx="539579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Evolventa"/>
              </a:rPr>
              <a:t>ювелирн</a:t>
            </a:r>
            <a:r>
              <a:rPr lang="ru-RU" sz="4000" dirty="0" err="1" smtClean="0">
                <a:solidFill>
                  <a:srgbClr val="002060"/>
                </a:solidFill>
                <a:latin typeface="Evolventa"/>
              </a:rPr>
              <a:t>ое</a:t>
            </a:r>
            <a:endParaRPr lang="en-US" sz="4000" dirty="0">
              <a:solidFill>
                <a:srgbClr val="002060"/>
              </a:solidFill>
              <a:latin typeface="Evolventa"/>
            </a:endParaRPr>
          </a:p>
          <a:p>
            <a:pPr algn="ctr">
              <a:spcBef>
                <a:spcPct val="0"/>
              </a:spcBef>
            </a:pPr>
            <a:r>
              <a:rPr lang="en-US" sz="4000" dirty="0" smtClean="0">
                <a:solidFill>
                  <a:srgbClr val="002060"/>
                </a:solidFill>
                <a:latin typeface="Evolventa"/>
              </a:rPr>
              <a:t>про</a:t>
            </a:r>
            <a:r>
              <a:rPr lang="ru-RU" sz="4000" dirty="0" smtClean="0">
                <a:solidFill>
                  <a:srgbClr val="002060"/>
                </a:solidFill>
                <a:latin typeface="Evolventa"/>
              </a:rPr>
              <a:t>изводство</a:t>
            </a:r>
            <a:r>
              <a:rPr lang="en-US" sz="4000" dirty="0" smtClean="0">
                <a:solidFill>
                  <a:srgbClr val="002060"/>
                </a:solidFill>
                <a:latin typeface="Evolventa"/>
              </a:rPr>
              <a:t> </a:t>
            </a:r>
            <a:endParaRPr lang="en-US" sz="4000" dirty="0">
              <a:solidFill>
                <a:srgbClr val="002060"/>
              </a:solidFill>
              <a:latin typeface="Evolventa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436053" y="133350"/>
            <a:ext cx="7724188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rgbClr val="002060"/>
                </a:solidFill>
                <a:latin typeface="Evolventa Bold"/>
              </a:rPr>
              <a:t>ПРОМЫШЛЕННОСТЬ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6239" y="1195076"/>
            <a:ext cx="8769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1F497D"/>
                </a:solidFill>
                <a:latin typeface="Evolventa" panose="020B0604020202020204" charset="0"/>
              </a:rPr>
              <a:t>Открытие</a:t>
            </a:r>
            <a:r>
              <a:rPr lang="ru-RU" sz="4000" b="1" dirty="0">
                <a:solidFill>
                  <a:srgbClr val="1F497D"/>
                </a:solidFill>
                <a:latin typeface="Evolventa" panose="020B0604020202020204" charset="0"/>
              </a:rPr>
              <a:t> нового производства</a:t>
            </a:r>
            <a:r>
              <a:rPr lang="ru-RU" sz="4000" b="1" dirty="0">
                <a:solidFill>
                  <a:srgbClr val="000000"/>
                </a:solidFill>
                <a:latin typeface="-apple-system"/>
              </a:rPr>
              <a:t> </a:t>
            </a:r>
            <a:endParaRPr lang="ru-RU" sz="4000" b="1" dirty="0" smtClean="0">
              <a:solidFill>
                <a:srgbClr val="000000"/>
              </a:solidFill>
              <a:latin typeface="-apple-system"/>
            </a:endParaRPr>
          </a:p>
          <a:p>
            <a:pPr algn="ctr"/>
            <a:r>
              <a:rPr lang="ru-RU" sz="4000" b="1" dirty="0" smtClean="0">
                <a:solidFill>
                  <a:srgbClr val="1F497D"/>
                </a:solidFill>
                <a:latin typeface="Evolventa" panose="020B0604020202020204" charset="0"/>
              </a:rPr>
              <a:t>«</a:t>
            </a:r>
            <a:r>
              <a:rPr lang="ru-RU" sz="4000" b="1" dirty="0">
                <a:solidFill>
                  <a:srgbClr val="1F497D"/>
                </a:solidFill>
                <a:latin typeface="Evolventa" panose="020B0604020202020204" charset="0"/>
              </a:rPr>
              <a:t>Соколов»- ООО «Ювелит»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" y="2635619"/>
            <a:ext cx="5471439" cy="76247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527" y="3575392"/>
            <a:ext cx="7750964" cy="64914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759624" y="4360442"/>
            <a:ext cx="390330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tx2"/>
                </a:solidFill>
                <a:latin typeface="Evolventa" panose="020B0604020202020204" charset="0"/>
              </a:rPr>
              <a:t>Более </a:t>
            </a:r>
          </a:p>
          <a:p>
            <a:pPr algn="ctr"/>
            <a:r>
              <a:rPr lang="ru-RU" sz="6000" b="1" dirty="0" smtClean="0">
                <a:solidFill>
                  <a:schemeClr val="tx2"/>
                </a:solidFill>
                <a:latin typeface="Evolventa" panose="020B0604020202020204" charset="0"/>
              </a:rPr>
              <a:t>130 </a:t>
            </a:r>
            <a:r>
              <a:rPr lang="ru-RU" sz="5400" dirty="0" smtClean="0">
                <a:solidFill>
                  <a:schemeClr val="tx2"/>
                </a:solidFill>
                <a:latin typeface="Evolventa" panose="020B0604020202020204" charset="0"/>
              </a:rPr>
              <a:t>рабочих мест</a:t>
            </a:r>
            <a:endParaRPr lang="ru-RU" sz="5400" dirty="0">
              <a:solidFill>
                <a:schemeClr val="tx2"/>
              </a:solidFill>
              <a:latin typeface="Evolvent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417374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6428230" y="0"/>
            <a:ext cx="1859770" cy="1856795"/>
            <a:chOff x="0" y="0"/>
            <a:chExt cx="6350000" cy="6339840"/>
          </a:xfrm>
          <a:solidFill>
            <a:schemeClr val="tx2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>
            <a:off x="0" y="8430205"/>
            <a:ext cx="1859770" cy="1856795"/>
            <a:chOff x="0" y="0"/>
            <a:chExt cx="6350000" cy="6339840"/>
          </a:xfrm>
          <a:solidFill>
            <a:schemeClr val="tx2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sp>
        <p:nvSpPr>
          <p:cNvPr id="28" name="TextBox 28"/>
          <p:cNvSpPr txBox="1"/>
          <p:nvPr/>
        </p:nvSpPr>
        <p:spPr>
          <a:xfrm>
            <a:off x="428065" y="289822"/>
            <a:ext cx="7724188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rgbClr val="002060"/>
                </a:solidFill>
                <a:latin typeface="Evolventa Bold"/>
              </a:rPr>
              <a:t>ПРОМЫШЛЕННОСТЬ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7771" y="1615108"/>
            <a:ext cx="69847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tx2"/>
                </a:solidFill>
                <a:latin typeface="Evolventa" panose="020B0604020202020204" charset="0"/>
              </a:rPr>
              <a:t>ООО «Камелот Плюс» 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24432" y="5349476"/>
            <a:ext cx="91450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Evolventa" panose="020B0604020202020204" charset="0"/>
              </a:rPr>
              <a:t>Открыт  приготовительный цех, установлено новое оборудование </a:t>
            </a:r>
          </a:p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Evolventa" panose="020B0604020202020204" charset="0"/>
              </a:rPr>
              <a:t>для изготовления лекал</a:t>
            </a:r>
            <a:endParaRPr lang="ru-RU" sz="4400" b="1" dirty="0">
              <a:solidFill>
                <a:schemeClr val="tx2"/>
              </a:solidFill>
              <a:latin typeface="Evolventa" panose="020B0604020202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5428" y="3055268"/>
            <a:ext cx="741682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2"/>
                </a:solidFill>
                <a:latin typeface="Evolventa" panose="020B0604020202020204" charset="0"/>
              </a:rPr>
              <a:t>Трудятся </a:t>
            </a:r>
          </a:p>
          <a:p>
            <a:pPr algn="ctr"/>
            <a:r>
              <a:rPr lang="ru-RU" sz="4800" b="1" dirty="0" smtClean="0">
                <a:solidFill>
                  <a:schemeClr val="tx2"/>
                </a:solidFill>
                <a:latin typeface="Evolventa" panose="020B0604020202020204" charset="0"/>
              </a:rPr>
              <a:t>более </a:t>
            </a:r>
            <a:r>
              <a:rPr lang="ru-RU" sz="5400" b="1" dirty="0" smtClean="0">
                <a:solidFill>
                  <a:schemeClr val="tx2"/>
                </a:solidFill>
                <a:latin typeface="Evolventa" panose="020B0604020202020204" charset="0"/>
              </a:rPr>
              <a:t>100</a:t>
            </a:r>
            <a:r>
              <a:rPr lang="ru-RU" sz="4800" b="1" dirty="0" smtClean="0">
                <a:solidFill>
                  <a:schemeClr val="tx2"/>
                </a:solidFill>
                <a:latin typeface="Evolventa" panose="020B0604020202020204" charset="0"/>
              </a:rPr>
              <a:t> человек</a:t>
            </a:r>
            <a:endParaRPr lang="ru-RU" sz="4800" b="1" dirty="0">
              <a:solidFill>
                <a:schemeClr val="tx2"/>
              </a:solidFill>
              <a:latin typeface="Evolventa" panose="020B0604020202020204" charset="0"/>
            </a:endParaRPr>
          </a:p>
        </p:txBody>
      </p:sp>
      <p:grpSp>
        <p:nvGrpSpPr>
          <p:cNvPr id="26" name="Group 22"/>
          <p:cNvGrpSpPr>
            <a:grpSpLocks noChangeAspect="1"/>
          </p:cNvGrpSpPr>
          <p:nvPr/>
        </p:nvGrpSpPr>
        <p:grpSpPr>
          <a:xfrm>
            <a:off x="8852932" y="1399084"/>
            <a:ext cx="2173000" cy="2173000"/>
            <a:chOff x="0" y="0"/>
            <a:chExt cx="6350000" cy="6350000"/>
          </a:xfrm>
        </p:grpSpPr>
        <p:sp>
          <p:nvSpPr>
            <p:cNvPr id="27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solidFill>
              <a:srgbClr val="64B445"/>
            </a:solidFill>
          </p:spPr>
        </p:sp>
        <p:sp>
          <p:nvSpPr>
            <p:cNvPr id="29" name="Freeform 24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2"/>
              <a:stretch>
                <a:fillRect l="-26688" r="-26688"/>
              </a:stretch>
            </a:blipFill>
          </p:spPr>
        </p:sp>
      </p:grpSp>
      <p:sp>
        <p:nvSpPr>
          <p:cNvPr id="37" name="TextBox 27"/>
          <p:cNvSpPr txBox="1"/>
          <p:nvPr/>
        </p:nvSpPr>
        <p:spPr>
          <a:xfrm>
            <a:off x="11025932" y="165408"/>
            <a:ext cx="417646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Evolventa"/>
              </a:rPr>
              <a:t>швейное</a:t>
            </a:r>
          </a:p>
          <a:p>
            <a:pPr algn="ctr">
              <a:spcBef>
                <a:spcPct val="0"/>
              </a:spcBef>
            </a:pPr>
            <a:r>
              <a:rPr lang="en-US" sz="4400" dirty="0">
                <a:solidFill>
                  <a:srgbClr val="002060"/>
                </a:solidFill>
                <a:latin typeface="Evolventa"/>
              </a:rPr>
              <a:t>производство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28780" y="2915197"/>
            <a:ext cx="8510758" cy="6383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2899984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6428230" y="0"/>
            <a:ext cx="1859770" cy="1856795"/>
            <a:chOff x="0" y="0"/>
            <a:chExt cx="6350000" cy="6339840"/>
          </a:xfrm>
          <a:solidFill>
            <a:schemeClr val="tx2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>
            <a:off x="0" y="8430205"/>
            <a:ext cx="1859770" cy="1856795"/>
            <a:chOff x="0" y="0"/>
            <a:chExt cx="6350000" cy="6339840"/>
          </a:xfrm>
          <a:solidFill>
            <a:schemeClr val="tx2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sp>
        <p:nvSpPr>
          <p:cNvPr id="28" name="TextBox 28"/>
          <p:cNvSpPr txBox="1"/>
          <p:nvPr/>
        </p:nvSpPr>
        <p:spPr>
          <a:xfrm>
            <a:off x="436052" y="184604"/>
            <a:ext cx="11804292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ru-RU" sz="4856" dirty="0" smtClean="0">
                <a:solidFill>
                  <a:srgbClr val="002060"/>
                </a:solidFill>
                <a:latin typeface="Evolventa Bold"/>
              </a:rPr>
              <a:t>ПИЩЕВАЯ </a:t>
            </a:r>
            <a:r>
              <a:rPr lang="en-US" sz="4856" dirty="0" smtClean="0">
                <a:solidFill>
                  <a:srgbClr val="002060"/>
                </a:solidFill>
                <a:latin typeface="Evolventa Bold"/>
              </a:rPr>
              <a:t>ПРОМЫШЛЕННОСТЬ</a:t>
            </a:r>
            <a:endParaRPr lang="en-US" sz="4856" dirty="0">
              <a:solidFill>
                <a:srgbClr val="002060"/>
              </a:solidFill>
              <a:latin typeface="Evolventa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311" y="1053920"/>
            <a:ext cx="71237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chemeClr val="tx2"/>
                </a:solidFill>
              </a:rPr>
              <a:t>ООО «Хлебопек»</a:t>
            </a:r>
            <a:endParaRPr lang="ru-RU" sz="66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7203" y="7912052"/>
            <a:ext cx="720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Evolventa" panose="020B0604020202020204" charset="0"/>
              </a:rPr>
              <a:t>Открыт новый кондитерский цех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0" y="2022726"/>
            <a:ext cx="6213243" cy="42405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383360" y="4373197"/>
            <a:ext cx="4896544" cy="3419058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tx2"/>
                </a:solidFill>
                <a:latin typeface="Evolventa" panose="020B0604020202020204" charset="0"/>
              </a:rPr>
              <a:t>Более </a:t>
            </a:r>
          </a:p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Evolventa" panose="020B0604020202020204" charset="0"/>
              </a:rPr>
              <a:t>50</a:t>
            </a:r>
            <a:r>
              <a:rPr lang="ru-RU" sz="3600" dirty="0" smtClean="0">
                <a:solidFill>
                  <a:schemeClr val="tx2"/>
                </a:solidFill>
                <a:latin typeface="Evolventa" panose="020B0604020202020204" charset="0"/>
              </a:rPr>
              <a:t> </a:t>
            </a:r>
          </a:p>
          <a:p>
            <a:pPr algn="ctr"/>
            <a:r>
              <a:rPr lang="ru-RU" sz="3600" dirty="0" smtClean="0">
                <a:solidFill>
                  <a:schemeClr val="tx2"/>
                </a:solidFill>
                <a:latin typeface="Evolventa" panose="020B0604020202020204" charset="0"/>
              </a:rPr>
              <a:t>наименований продукции</a:t>
            </a:r>
            <a:endParaRPr lang="ru-RU" sz="3600" dirty="0">
              <a:solidFill>
                <a:schemeClr val="tx2"/>
              </a:solidFill>
              <a:latin typeface="Evolventa" panose="020B060402020202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14947" y="1468733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tx2"/>
                </a:solidFill>
                <a:latin typeface="Evolventa" panose="020B0604020202020204" charset="0"/>
              </a:rPr>
              <a:t>ООО «</a:t>
            </a:r>
            <a:r>
              <a:rPr lang="ru-RU" sz="4800" b="1" dirty="0" err="1" smtClean="0">
                <a:solidFill>
                  <a:schemeClr val="tx2"/>
                </a:solidFill>
                <a:latin typeface="Evolventa" panose="020B0604020202020204" charset="0"/>
              </a:rPr>
              <a:t>Косби</a:t>
            </a:r>
            <a:r>
              <a:rPr lang="ru-RU" sz="4800" b="1" dirty="0" smtClean="0">
                <a:solidFill>
                  <a:schemeClr val="tx2"/>
                </a:solidFill>
                <a:latin typeface="Evolventa" panose="020B0604020202020204" charset="0"/>
              </a:rPr>
              <a:t>-М»</a:t>
            </a:r>
            <a:endParaRPr lang="ru-RU" sz="4800" b="1" dirty="0">
              <a:solidFill>
                <a:schemeClr val="tx2"/>
              </a:solidFill>
              <a:latin typeface="Evolventa" panose="020B060402020202020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895" y="2623220"/>
            <a:ext cx="9638106" cy="538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7222960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25" y="7468450"/>
            <a:ext cx="6321426" cy="226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50" y="4711452"/>
            <a:ext cx="6329974" cy="227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55150" y="2158185"/>
            <a:ext cx="6329975" cy="2026222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oup 2"/>
          <p:cNvGrpSpPr/>
          <p:nvPr/>
        </p:nvGrpSpPr>
        <p:grpSpPr>
          <a:xfrm rot="-10800000">
            <a:off x="15923861" y="0"/>
            <a:ext cx="2364139" cy="2360356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chemeClr val="bg1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69517" y="133350"/>
            <a:ext cx="10362636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chemeClr val="bg1"/>
                </a:solidFill>
                <a:latin typeface="Evolventa Bold"/>
              </a:rPr>
              <a:t>СЕЛЬСКОЕ ХОЗЯЙСТВО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77938" y="2247966"/>
            <a:ext cx="5933541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Evolventa"/>
              </a:rPr>
              <a:t>4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Evolventa"/>
              </a:rPr>
              <a:t>сельскохозяйственных</a:t>
            </a:r>
            <a:endParaRPr lang="en-US" sz="4000" dirty="0">
              <a:solidFill>
                <a:schemeClr val="bg1"/>
              </a:solidFill>
              <a:latin typeface="Evolventa"/>
            </a:endParaRPr>
          </a:p>
          <a:p>
            <a:pPr algn="ctr">
              <a:spcBef>
                <a:spcPct val="0"/>
              </a:spcBef>
            </a:pPr>
            <a:r>
              <a:rPr lang="en-US" sz="4000" dirty="0">
                <a:solidFill>
                  <a:schemeClr val="bg1"/>
                </a:solidFill>
                <a:latin typeface="Evolventa"/>
              </a:rPr>
              <a:t>предприятия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3103" y="4849026"/>
            <a:ext cx="5716429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ru-RU" sz="4000" dirty="0" smtClean="0">
                <a:solidFill>
                  <a:schemeClr val="bg1"/>
                </a:solidFill>
                <a:latin typeface="Evolventa"/>
              </a:rPr>
              <a:t>20</a:t>
            </a:r>
          </a:p>
          <a:p>
            <a:pPr algn="ctr">
              <a:lnSpc>
                <a:spcPts val="5600"/>
              </a:lnSpc>
            </a:pPr>
            <a:r>
              <a:rPr lang="en-US" sz="4000" dirty="0" smtClean="0">
                <a:solidFill>
                  <a:schemeClr val="bg1"/>
                </a:solidFill>
                <a:latin typeface="Evolventa"/>
              </a:rPr>
              <a:t>крестьянских</a:t>
            </a:r>
            <a:endParaRPr lang="en-US" sz="4000" dirty="0">
              <a:solidFill>
                <a:schemeClr val="bg1"/>
              </a:solidFill>
              <a:latin typeface="Evolventa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chemeClr val="bg1"/>
                </a:solidFill>
                <a:latin typeface="Evolventa"/>
              </a:rPr>
              <a:t>фермерских хозяйств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1345" y="7576881"/>
            <a:ext cx="5259943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ru-RU" sz="4000" dirty="0" smtClean="0">
                <a:solidFill>
                  <a:schemeClr val="bg1"/>
                </a:solidFill>
                <a:latin typeface="Evolventa"/>
              </a:rPr>
              <a:t>2</a:t>
            </a:r>
          </a:p>
          <a:p>
            <a:pPr>
              <a:lnSpc>
                <a:spcPts val="5600"/>
              </a:lnSpc>
            </a:pPr>
            <a:r>
              <a:rPr lang="en-US" sz="4000" dirty="0" smtClean="0">
                <a:solidFill>
                  <a:schemeClr val="bg1"/>
                </a:solidFill>
                <a:latin typeface="Evolventa"/>
              </a:rPr>
              <a:t>перерабатывающих</a:t>
            </a:r>
            <a:endParaRPr lang="en-US" sz="4000" dirty="0">
              <a:solidFill>
                <a:schemeClr val="bg1"/>
              </a:solidFill>
              <a:latin typeface="Evolventa"/>
            </a:endParaRP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chemeClr val="bg1"/>
                </a:solidFill>
                <a:latin typeface="Evolventa"/>
              </a:rPr>
              <a:t>предприятия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80104" y="9162107"/>
            <a:ext cx="7227808" cy="631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chemeClr val="bg1"/>
                </a:solidFill>
                <a:latin typeface="Evolventa"/>
              </a:rPr>
              <a:t>личных подсобных хозяйств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925865" y="8112571"/>
            <a:ext cx="7390759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591"/>
              </a:lnSpc>
            </a:pPr>
            <a:r>
              <a:rPr lang="en-US" sz="6901" spc="103" dirty="0">
                <a:solidFill>
                  <a:schemeClr val="bg1"/>
                </a:solidFill>
                <a:latin typeface="Evolventa Bold"/>
              </a:rPr>
              <a:t>более 3000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69517" y="923925"/>
            <a:ext cx="9290877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82"/>
              </a:lnSpc>
            </a:pPr>
            <a:r>
              <a:rPr lang="en-US" sz="3568" dirty="0">
                <a:solidFill>
                  <a:schemeClr val="bg1"/>
                </a:solidFill>
                <a:latin typeface="Evolventa"/>
              </a:rPr>
              <a:t>ОБЩАЯ ПОСЕВНАЯ ПЛОЩАДЬ </a:t>
            </a:r>
            <a:r>
              <a:rPr lang="ru-RU" sz="3568" dirty="0">
                <a:solidFill>
                  <a:schemeClr val="bg1"/>
                </a:solidFill>
                <a:latin typeface="Evolventa"/>
              </a:rPr>
              <a:t>8,6 тыс. га</a:t>
            </a:r>
            <a:endParaRPr lang="en-US" sz="3568" dirty="0">
              <a:solidFill>
                <a:schemeClr val="bg1"/>
              </a:solidFill>
              <a:latin typeface="Evolventa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95" l="5222" r="95556">
                        <a14:foregroundMark x1="73667" y1="14048" x2="73667" y2="14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94439"/>
            <a:ext cx="8928992" cy="80926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1072" y="665729"/>
            <a:ext cx="13105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Evolventa Bold" panose="020B0604020202020204" charset="0"/>
              </a:rPr>
              <a:t>Аграриями собрано:</a:t>
            </a:r>
            <a:endParaRPr lang="ru-RU" sz="4400" dirty="0">
              <a:solidFill>
                <a:schemeClr val="bg1"/>
              </a:solidFill>
              <a:latin typeface="Evolventa Bold" panose="020B0604020202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9184" y="1975146"/>
            <a:ext cx="137535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Evolventa Bold" panose="020B0604020202020204" charset="0"/>
              </a:rPr>
              <a:t>6,7 </a:t>
            </a:r>
            <a:r>
              <a:rPr lang="ru-RU" sz="4400" dirty="0">
                <a:solidFill>
                  <a:schemeClr val="bg1"/>
                </a:solidFill>
                <a:latin typeface="Evolventa Bold" panose="020B0604020202020204" charset="0"/>
              </a:rPr>
              <a:t>тысяч тонн зерна,</a:t>
            </a:r>
          </a:p>
          <a:p>
            <a:r>
              <a:rPr lang="ru-RU" sz="4400" dirty="0" smtClean="0">
                <a:solidFill>
                  <a:schemeClr val="bg1"/>
                </a:solidFill>
                <a:latin typeface="Evolventa Bold" panose="020B0604020202020204" charset="0"/>
              </a:rPr>
              <a:t>5,4 </a:t>
            </a:r>
            <a:r>
              <a:rPr lang="ru-RU" sz="4400" dirty="0">
                <a:solidFill>
                  <a:schemeClr val="bg1"/>
                </a:solidFill>
                <a:latin typeface="Evolventa Bold" panose="020B0604020202020204" charset="0"/>
              </a:rPr>
              <a:t>тысячи тонн картофеля,</a:t>
            </a:r>
          </a:p>
          <a:p>
            <a:r>
              <a:rPr lang="ru-RU" sz="4400" dirty="0" smtClean="0">
                <a:solidFill>
                  <a:schemeClr val="bg1"/>
                </a:solidFill>
                <a:latin typeface="Evolventa Bold" panose="020B0604020202020204" charset="0"/>
              </a:rPr>
              <a:t>7,2 </a:t>
            </a:r>
            <a:r>
              <a:rPr lang="ru-RU" sz="4400" dirty="0">
                <a:solidFill>
                  <a:schemeClr val="bg1"/>
                </a:solidFill>
                <a:latin typeface="Evolventa Bold" panose="020B0604020202020204" charset="0"/>
              </a:rPr>
              <a:t>тысячи тонн овощей,</a:t>
            </a:r>
          </a:p>
          <a:p>
            <a:r>
              <a:rPr lang="ru-RU" sz="4400" dirty="0" smtClean="0">
                <a:solidFill>
                  <a:schemeClr val="bg1"/>
                </a:solidFill>
                <a:latin typeface="Evolventa Bold" panose="020B0604020202020204" charset="0"/>
              </a:rPr>
              <a:t>0,67 </a:t>
            </a:r>
            <a:r>
              <a:rPr lang="ru-RU" sz="4400" dirty="0">
                <a:solidFill>
                  <a:schemeClr val="bg1"/>
                </a:solidFill>
                <a:latin typeface="Evolventa Bold" panose="020B0604020202020204" charset="0"/>
              </a:rPr>
              <a:t>тысячи тонн масленичных культур.</a:t>
            </a:r>
          </a:p>
        </p:txBody>
      </p:sp>
      <p:grpSp>
        <p:nvGrpSpPr>
          <p:cNvPr id="5" name="Group 2"/>
          <p:cNvGrpSpPr/>
          <p:nvPr/>
        </p:nvGrpSpPr>
        <p:grpSpPr>
          <a:xfrm rot="-10800000">
            <a:off x="15923861" y="0"/>
            <a:ext cx="2364139" cy="2360356"/>
            <a:chOff x="0" y="0"/>
            <a:chExt cx="6350000" cy="6339840"/>
          </a:xfrm>
        </p:grpSpPr>
        <p:sp>
          <p:nvSpPr>
            <p:cNvPr id="6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77" y="2079093"/>
            <a:ext cx="893557" cy="6552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77" y="2736432"/>
            <a:ext cx="893557" cy="6552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77" y="3375529"/>
            <a:ext cx="893557" cy="6552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77" y="4067017"/>
            <a:ext cx="893557" cy="6552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44" y="0"/>
            <a:ext cx="6141821" cy="4459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191" y="4777210"/>
            <a:ext cx="7786238" cy="5190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91" y="5054208"/>
            <a:ext cx="7594421" cy="50609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2065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7176" y="190778"/>
            <a:ext cx="131054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chemeClr val="bg1"/>
                </a:solidFill>
                <a:latin typeface="Evolventa Bold" panose="020B0604020202020204" charset="0"/>
              </a:rPr>
              <a:t>Производство</a:t>
            </a:r>
            <a:endParaRPr lang="ru-RU" sz="5400" dirty="0">
              <a:solidFill>
                <a:schemeClr val="bg1"/>
              </a:solidFill>
              <a:latin typeface="Evolventa Bold" panose="020B0604020202020204" charset="0"/>
            </a:endParaRPr>
          </a:p>
        </p:txBody>
      </p:sp>
      <p:grpSp>
        <p:nvGrpSpPr>
          <p:cNvPr id="5" name="Group 2"/>
          <p:cNvGrpSpPr/>
          <p:nvPr/>
        </p:nvGrpSpPr>
        <p:grpSpPr>
          <a:xfrm rot="-10800000">
            <a:off x="15923861" y="0"/>
            <a:ext cx="2364139" cy="2360356"/>
            <a:chOff x="0" y="0"/>
            <a:chExt cx="6350000" cy="6339840"/>
          </a:xfrm>
        </p:grpSpPr>
        <p:sp>
          <p:nvSpPr>
            <p:cNvPr id="6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chemeClr val="bg1"/>
            </a:solidFill>
          </p:spPr>
        </p:sp>
      </p:grpSp>
      <p:sp>
        <p:nvSpPr>
          <p:cNvPr id="3" name="TextBox 2"/>
          <p:cNvSpPr txBox="1"/>
          <p:nvPr/>
        </p:nvSpPr>
        <p:spPr>
          <a:xfrm>
            <a:off x="1583160" y="1815449"/>
            <a:ext cx="540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Evolventa" panose="020B0604020202020204" charset="0"/>
              </a:rPr>
              <a:t>Молока</a:t>
            </a:r>
            <a:endParaRPr lang="ru-RU" sz="6600" b="1" dirty="0">
              <a:solidFill>
                <a:schemeClr val="bg1"/>
              </a:solidFill>
              <a:latin typeface="Evolventa" panose="020B060402020202020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216" y="2465551"/>
            <a:ext cx="10936956" cy="615203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83160" y="8368800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Evolventa" panose="020B0604020202020204" charset="0"/>
              </a:rPr>
              <a:t>2800 тонн</a:t>
            </a:r>
            <a:endParaRPr lang="ru-RU" sz="5400" b="1" dirty="0">
              <a:solidFill>
                <a:schemeClr val="bg1"/>
              </a:solidFill>
              <a:latin typeface="Evolventa" panose="020B060402020202020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483" l="4073" r="89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338" y="2581620"/>
            <a:ext cx="9857606" cy="582221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448256" y="1920994"/>
            <a:ext cx="540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Evolventa" panose="020B0604020202020204" charset="0"/>
              </a:rPr>
              <a:t>Мяса</a:t>
            </a:r>
            <a:r>
              <a:rPr lang="ru-RU" sz="5400" b="1" dirty="0" smtClean="0">
                <a:solidFill>
                  <a:schemeClr val="bg1"/>
                </a:solidFill>
                <a:latin typeface="Evolventa" panose="020B060402020202020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Evolventa" panose="020B06040202020202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20064" y="8434428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Evolventa" panose="020B0604020202020204" charset="0"/>
              </a:rPr>
              <a:t>300 тонн</a:t>
            </a:r>
            <a:endParaRPr lang="ru-RU" sz="5400" b="1" dirty="0">
              <a:solidFill>
                <a:schemeClr val="bg1"/>
              </a:solidFill>
              <a:latin typeface="Evolvent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008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7176" y="190778"/>
            <a:ext cx="13105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latin typeface="Evolventa Bold" panose="020B0604020202020204" charset="0"/>
              </a:rPr>
              <a:t>НОВАЯ ТЕХНИКА В «АЛЬЯНС» </a:t>
            </a:r>
            <a:endParaRPr lang="ru-RU" sz="6000" dirty="0">
              <a:solidFill>
                <a:schemeClr val="bg1"/>
              </a:solidFill>
              <a:latin typeface="Evolventa Bold" panose="020B060402020202020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2" y="1471091"/>
            <a:ext cx="8712968" cy="5525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960" y="3956016"/>
            <a:ext cx="9504040" cy="6541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9231342" y="1709763"/>
            <a:ext cx="6552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4 КУЛЬТИВАТОРА 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37874" y="2479204"/>
            <a:ext cx="88559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1 МАШИНА ДЛЯ УБОРКИ САЛАТА  </a:t>
            </a:r>
          </a:p>
          <a:p>
            <a:r>
              <a:rPr lang="ru-RU" sz="4400" b="1" dirty="0" smtClean="0">
                <a:solidFill>
                  <a:schemeClr val="bg1"/>
                </a:solidFill>
              </a:rPr>
              <a:t>1 ДИСКАТОР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152" y="5431532"/>
            <a:ext cx="7347137" cy="571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93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1072" y="665729"/>
            <a:ext cx="13105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prstClr val="white"/>
                </a:solidFill>
                <a:latin typeface="Evolventa Bold" panose="020B0604020202020204" charset="0"/>
              </a:rPr>
              <a:t>Крестьянско-фермерские хозяйства</a:t>
            </a:r>
            <a:endParaRPr lang="ru-RU" sz="4800" dirty="0">
              <a:solidFill>
                <a:prstClr val="white"/>
              </a:solidFill>
              <a:latin typeface="Evolventa Bold" panose="020B06040202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5048" y="1896750"/>
            <a:ext cx="140415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prstClr val="white"/>
                </a:solidFill>
                <a:latin typeface="Evolventa Bold" panose="020B0604020202020204" charset="0"/>
              </a:rPr>
              <a:t>            В 2022 ГОДУ КФХ ПОЛУЧИЛИ ГРАНТ</a:t>
            </a:r>
          </a:p>
          <a:p>
            <a:pPr algn="ctr"/>
            <a:endParaRPr lang="ru-RU" sz="4400" dirty="0" smtClean="0">
              <a:solidFill>
                <a:prstClr val="white"/>
              </a:solidFill>
              <a:latin typeface="Evolventa Bold" panose="020B0604020202020204" charset="0"/>
            </a:endParaRPr>
          </a:p>
          <a:p>
            <a:r>
              <a:rPr lang="ru-RU" sz="4400" dirty="0" smtClean="0">
                <a:solidFill>
                  <a:prstClr val="white"/>
                </a:solidFill>
                <a:latin typeface="Evolventa Bold" panose="020B0604020202020204" charset="0"/>
              </a:rPr>
              <a:t>                        «АГРОСТАРТАП» </a:t>
            </a:r>
            <a:endParaRPr lang="ru-RU" sz="4400" dirty="0">
              <a:solidFill>
                <a:prstClr val="white"/>
              </a:solidFill>
              <a:latin typeface="Evolventa Bold" panose="020B0604020202020204" charset="0"/>
            </a:endParaRPr>
          </a:p>
        </p:txBody>
      </p:sp>
      <p:grpSp>
        <p:nvGrpSpPr>
          <p:cNvPr id="5" name="Group 2"/>
          <p:cNvGrpSpPr/>
          <p:nvPr/>
        </p:nvGrpSpPr>
        <p:grpSpPr>
          <a:xfrm rot="-10800000">
            <a:off x="15923861" y="0"/>
            <a:ext cx="2364139" cy="2360356"/>
            <a:chOff x="0" y="0"/>
            <a:chExt cx="6350000" cy="6339840"/>
          </a:xfrm>
        </p:grpSpPr>
        <p:sp>
          <p:nvSpPr>
            <p:cNvPr id="6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chemeClr val="bg1"/>
            </a:solidFill>
          </p:spPr>
        </p:sp>
      </p:grpSp>
      <p:sp>
        <p:nvSpPr>
          <p:cNvPr id="14" name="Прямоугольник 13"/>
          <p:cNvSpPr/>
          <p:nvPr/>
        </p:nvSpPr>
        <p:spPr>
          <a:xfrm>
            <a:off x="9083101" y="2937474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 smtClean="0">
                <a:solidFill>
                  <a:prstClr val="white"/>
                </a:solidFill>
                <a:latin typeface="Evolventa Bold" panose="020B0604020202020204" charset="0"/>
              </a:rPr>
              <a:t>3,6 МЛН РУБЛ.</a:t>
            </a:r>
            <a:endParaRPr lang="ru-RU" sz="3600" dirty="0">
              <a:solidFill>
                <a:prstClr val="black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8907"/>
            <a:ext cx="9864080" cy="5563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765958" y="5119540"/>
            <a:ext cx="1026114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800" dirty="0" smtClean="0">
              <a:solidFill>
                <a:prstClr val="white"/>
              </a:solidFill>
              <a:latin typeface="Evolventa Bold" panose="020B0604020202020204" charset="0"/>
            </a:endParaRPr>
          </a:p>
          <a:p>
            <a:pPr algn="ctr"/>
            <a:r>
              <a:rPr lang="ru-RU" sz="4800" dirty="0" smtClean="0">
                <a:solidFill>
                  <a:prstClr val="white"/>
                </a:solidFill>
                <a:latin typeface="Evolventa Bold" panose="020B0604020202020204" charset="0"/>
              </a:rPr>
              <a:t>ГОСПОДДЕРЖКА АПК </a:t>
            </a:r>
          </a:p>
          <a:p>
            <a:pPr algn="ctr"/>
            <a:endParaRPr lang="ru-RU" sz="4400" dirty="0">
              <a:solidFill>
                <a:prstClr val="white"/>
              </a:solidFill>
              <a:latin typeface="Evolventa Bold" panose="020B0604020202020204" charset="0"/>
            </a:endParaRPr>
          </a:p>
          <a:p>
            <a:pPr algn="ctr"/>
            <a:r>
              <a:rPr lang="ru-RU" sz="7200" dirty="0" smtClean="0">
                <a:solidFill>
                  <a:prstClr val="white"/>
                </a:solidFill>
                <a:latin typeface="Evolventa Bold" panose="020B0604020202020204" charset="0"/>
              </a:rPr>
              <a:t>8,5 МЛН РУБЛ. </a:t>
            </a:r>
            <a:endParaRPr lang="ru-RU" sz="7200" dirty="0">
              <a:solidFill>
                <a:prstClr val="white"/>
              </a:solidFill>
              <a:latin typeface="Evolventa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813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431" r="25338"/>
          <a:stretch>
            <a:fillRect/>
          </a:stretch>
        </p:blipFill>
        <p:spPr>
          <a:xfrm>
            <a:off x="10940300" y="-2653004"/>
            <a:ext cx="7347700" cy="1352051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7378618">
            <a:off x="-2563741" y="-3525892"/>
            <a:ext cx="18822226" cy="1456863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/>
          <p:nvPr/>
        </p:nvGrpSpPr>
        <p:grpSpPr>
          <a:xfrm>
            <a:off x="577664" y="1744156"/>
            <a:ext cx="8176470" cy="8239080"/>
            <a:chOff x="0" y="-152400"/>
            <a:chExt cx="10901960" cy="10985439"/>
          </a:xfrm>
        </p:grpSpPr>
        <p:sp>
          <p:nvSpPr>
            <p:cNvPr id="5" name="TextBox 5"/>
            <p:cNvSpPr txBox="1"/>
            <p:nvPr/>
          </p:nvSpPr>
          <p:spPr>
            <a:xfrm>
              <a:off x="1610963" y="9999847"/>
              <a:ext cx="1625776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86"/>
                </a:lnSpc>
              </a:pPr>
              <a:endParaRPr lang="en-US" sz="2990" dirty="0">
                <a:solidFill>
                  <a:srgbClr val="323634"/>
                </a:solidFill>
                <a:latin typeface="Evolventa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705253" y="10114894"/>
              <a:ext cx="1437193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86"/>
                </a:lnSpc>
              </a:pPr>
              <a:r>
                <a:rPr lang="en-US" sz="2990" dirty="0">
                  <a:solidFill>
                    <a:srgbClr val="323634"/>
                  </a:solidFill>
                  <a:latin typeface="Evolventa Bold"/>
                </a:rPr>
                <a:t>2019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100636" y="10114894"/>
              <a:ext cx="1439111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86"/>
                </a:lnSpc>
              </a:pPr>
              <a:r>
                <a:rPr lang="en-US" sz="2990" dirty="0">
                  <a:solidFill>
                    <a:srgbClr val="323634"/>
                  </a:solidFill>
                  <a:latin typeface="Evolventa Bold"/>
                </a:rPr>
                <a:t>2020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6574277" y="10114894"/>
              <a:ext cx="1441029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86"/>
                </a:lnSpc>
              </a:pPr>
              <a:r>
                <a:rPr lang="en-US" sz="2990" dirty="0">
                  <a:solidFill>
                    <a:srgbClr val="323634"/>
                  </a:solidFill>
                  <a:latin typeface="Evolventa Bold"/>
                </a:rPr>
                <a:t>2021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1244987" y="300948"/>
              <a:ext cx="9656973" cy="9656973"/>
              <a:chOff x="0" y="0"/>
              <a:chExt cx="7674342" cy="767434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-6350"/>
                <a:ext cx="767434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674342" h="12700">
                    <a:moveTo>
                      <a:pt x="0" y="0"/>
                    </a:moveTo>
                    <a:lnTo>
                      <a:pt x="7674342" y="0"/>
                    </a:lnTo>
                    <a:lnTo>
                      <a:pt x="76743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23634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0" y="1528518"/>
                <a:ext cx="767434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674342" h="12700">
                    <a:moveTo>
                      <a:pt x="0" y="0"/>
                    </a:moveTo>
                    <a:lnTo>
                      <a:pt x="7674342" y="0"/>
                    </a:lnTo>
                    <a:lnTo>
                      <a:pt x="76743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23634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3063387"/>
                <a:ext cx="767434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674342" h="12700">
                    <a:moveTo>
                      <a:pt x="0" y="0"/>
                    </a:moveTo>
                    <a:lnTo>
                      <a:pt x="7674342" y="0"/>
                    </a:lnTo>
                    <a:lnTo>
                      <a:pt x="76743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23634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4598255"/>
                <a:ext cx="767434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674342" h="12700">
                    <a:moveTo>
                      <a:pt x="0" y="0"/>
                    </a:moveTo>
                    <a:lnTo>
                      <a:pt x="7674342" y="0"/>
                    </a:lnTo>
                    <a:lnTo>
                      <a:pt x="76743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23634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6133123"/>
                <a:ext cx="767434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674342" h="12700">
                    <a:moveTo>
                      <a:pt x="0" y="0"/>
                    </a:moveTo>
                    <a:lnTo>
                      <a:pt x="7674342" y="0"/>
                    </a:lnTo>
                    <a:lnTo>
                      <a:pt x="76743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23634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7667992"/>
                <a:ext cx="767434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674342" h="12700">
                    <a:moveTo>
                      <a:pt x="0" y="0"/>
                    </a:moveTo>
                    <a:lnTo>
                      <a:pt x="7674342" y="0"/>
                    </a:lnTo>
                    <a:lnTo>
                      <a:pt x="76743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323634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0" y="-152400"/>
              <a:ext cx="991820" cy="754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86"/>
                </a:lnSpc>
              </a:pPr>
              <a:r>
                <a:rPr lang="en-US" sz="2990">
                  <a:solidFill>
                    <a:srgbClr val="323634"/>
                  </a:solidFill>
                  <a:latin typeface="Evolventa Bold"/>
                </a:rPr>
                <a:t>500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778995"/>
              <a:ext cx="991820" cy="754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86"/>
                </a:lnSpc>
              </a:pPr>
              <a:r>
                <a:rPr lang="en-US" sz="2990">
                  <a:solidFill>
                    <a:srgbClr val="323634"/>
                  </a:solidFill>
                  <a:latin typeface="Evolventa Bold"/>
                </a:rPr>
                <a:t>400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10389"/>
              <a:ext cx="991820" cy="754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86"/>
                </a:lnSpc>
              </a:pPr>
              <a:r>
                <a:rPr lang="en-US" sz="2990">
                  <a:solidFill>
                    <a:srgbClr val="323634"/>
                  </a:solidFill>
                  <a:latin typeface="Evolventa Bold"/>
                </a:rPr>
                <a:t>300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5641784"/>
              <a:ext cx="991820" cy="754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86"/>
                </a:lnSpc>
              </a:pPr>
              <a:r>
                <a:rPr lang="en-US" sz="2990">
                  <a:solidFill>
                    <a:srgbClr val="323634"/>
                  </a:solidFill>
                  <a:latin typeface="Evolventa Bold"/>
                </a:rPr>
                <a:t>200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7573179"/>
              <a:ext cx="991820" cy="754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86"/>
                </a:lnSpc>
              </a:pPr>
              <a:r>
                <a:rPr lang="en-US" sz="2990">
                  <a:solidFill>
                    <a:srgbClr val="323634"/>
                  </a:solidFill>
                  <a:latin typeface="Evolventa Bold"/>
                </a:rPr>
                <a:t>100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566526" y="9504573"/>
              <a:ext cx="425294" cy="754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186"/>
                </a:lnSpc>
              </a:pPr>
              <a:r>
                <a:rPr lang="en-US" sz="2990">
                  <a:solidFill>
                    <a:srgbClr val="323634"/>
                  </a:solidFill>
                  <a:latin typeface="Evolventa Bold"/>
                </a:rPr>
                <a:t>0 </a:t>
              </a:r>
            </a:p>
          </p:txBody>
        </p: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1244987" y="1499739"/>
              <a:ext cx="9656973" cy="8458182"/>
              <a:chOff x="0" y="952672"/>
              <a:chExt cx="7674342" cy="672167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3142041"/>
                <a:ext cx="874646" cy="4532300"/>
              </a:xfrm>
              <a:custGeom>
                <a:avLst/>
                <a:gdLst/>
                <a:ahLst/>
                <a:cxnLst/>
                <a:rect l="l" t="t" r="r" b="b"/>
                <a:pathLst>
                  <a:path w="874646" h="4532300">
                    <a:moveTo>
                      <a:pt x="0" y="4532301"/>
                    </a:moveTo>
                    <a:lnTo>
                      <a:pt x="0" y="69972"/>
                    </a:lnTo>
                    <a:cubicBezTo>
                      <a:pt x="0" y="51414"/>
                      <a:pt x="7372" y="33617"/>
                      <a:pt x="20494" y="20494"/>
                    </a:cubicBezTo>
                    <a:cubicBezTo>
                      <a:pt x="33616" y="7372"/>
                      <a:pt x="51414" y="0"/>
                      <a:pt x="69972" y="0"/>
                    </a:cubicBezTo>
                    <a:lnTo>
                      <a:pt x="804674" y="0"/>
                    </a:lnTo>
                    <a:cubicBezTo>
                      <a:pt x="843318" y="0"/>
                      <a:pt x="874646" y="31328"/>
                      <a:pt x="874646" y="69972"/>
                    </a:cubicBezTo>
                    <a:lnTo>
                      <a:pt x="874646" y="4532301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1966550" y="3326514"/>
                <a:ext cx="874646" cy="4347828"/>
              </a:xfrm>
              <a:custGeom>
                <a:avLst/>
                <a:gdLst/>
                <a:ahLst/>
                <a:cxnLst/>
                <a:rect l="l" t="t" r="r" b="b"/>
                <a:pathLst>
                  <a:path w="874646" h="4347828">
                    <a:moveTo>
                      <a:pt x="0" y="4347828"/>
                    </a:moveTo>
                    <a:lnTo>
                      <a:pt x="0" y="69972"/>
                    </a:lnTo>
                    <a:cubicBezTo>
                      <a:pt x="0" y="51414"/>
                      <a:pt x="7372" y="33617"/>
                      <a:pt x="20494" y="20494"/>
                    </a:cubicBezTo>
                    <a:cubicBezTo>
                      <a:pt x="33617" y="7372"/>
                      <a:pt x="51414" y="0"/>
                      <a:pt x="69972" y="0"/>
                    </a:cubicBezTo>
                    <a:lnTo>
                      <a:pt x="804674" y="0"/>
                    </a:lnTo>
                    <a:cubicBezTo>
                      <a:pt x="823232" y="0"/>
                      <a:pt x="841029" y="7372"/>
                      <a:pt x="854152" y="20494"/>
                    </a:cubicBezTo>
                    <a:cubicBezTo>
                      <a:pt x="867274" y="33617"/>
                      <a:pt x="874646" y="51414"/>
                      <a:pt x="874646" y="69972"/>
                    </a:cubicBezTo>
                    <a:lnTo>
                      <a:pt x="874646" y="4347828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3933100" y="3633525"/>
                <a:ext cx="874646" cy="4040817"/>
              </a:xfrm>
              <a:custGeom>
                <a:avLst/>
                <a:gdLst/>
                <a:ahLst/>
                <a:cxnLst/>
                <a:rect l="l" t="t" r="r" b="b"/>
                <a:pathLst>
                  <a:path w="874646" h="4040817">
                    <a:moveTo>
                      <a:pt x="0" y="4040817"/>
                    </a:moveTo>
                    <a:lnTo>
                      <a:pt x="0" y="69971"/>
                    </a:lnTo>
                    <a:cubicBezTo>
                      <a:pt x="0" y="51414"/>
                      <a:pt x="7372" y="33616"/>
                      <a:pt x="20494" y="20494"/>
                    </a:cubicBezTo>
                    <a:cubicBezTo>
                      <a:pt x="33617" y="7372"/>
                      <a:pt x="51414" y="0"/>
                      <a:pt x="69972" y="0"/>
                    </a:cubicBezTo>
                    <a:lnTo>
                      <a:pt x="804674" y="0"/>
                    </a:lnTo>
                    <a:cubicBezTo>
                      <a:pt x="823232" y="0"/>
                      <a:pt x="841030" y="7372"/>
                      <a:pt x="854152" y="20494"/>
                    </a:cubicBezTo>
                    <a:cubicBezTo>
                      <a:pt x="867274" y="33616"/>
                      <a:pt x="874646" y="51414"/>
                      <a:pt x="874646" y="69971"/>
                    </a:cubicBezTo>
                    <a:lnTo>
                      <a:pt x="874646" y="4040817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5899650" y="3802433"/>
                <a:ext cx="874645" cy="3871909"/>
              </a:xfrm>
              <a:custGeom>
                <a:avLst/>
                <a:gdLst/>
                <a:ahLst/>
                <a:cxnLst/>
                <a:rect l="l" t="t" r="r" b="b"/>
                <a:pathLst>
                  <a:path w="874645" h="3871909">
                    <a:moveTo>
                      <a:pt x="0" y="3871909"/>
                    </a:moveTo>
                    <a:lnTo>
                      <a:pt x="0" y="69971"/>
                    </a:lnTo>
                    <a:cubicBezTo>
                      <a:pt x="0" y="51414"/>
                      <a:pt x="7372" y="33616"/>
                      <a:pt x="20494" y="20494"/>
                    </a:cubicBezTo>
                    <a:cubicBezTo>
                      <a:pt x="33617" y="7372"/>
                      <a:pt x="51414" y="0"/>
                      <a:pt x="69972" y="0"/>
                    </a:cubicBezTo>
                    <a:lnTo>
                      <a:pt x="804674" y="0"/>
                    </a:lnTo>
                    <a:cubicBezTo>
                      <a:pt x="823232" y="0"/>
                      <a:pt x="841029" y="7372"/>
                      <a:pt x="854152" y="20494"/>
                    </a:cubicBezTo>
                    <a:cubicBezTo>
                      <a:pt x="867274" y="33616"/>
                      <a:pt x="874646" y="51414"/>
                      <a:pt x="874646" y="69971"/>
                    </a:cubicBezTo>
                    <a:lnTo>
                      <a:pt x="874646" y="3871909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900046" y="952672"/>
                <a:ext cx="874646" cy="6721669"/>
              </a:xfrm>
              <a:custGeom>
                <a:avLst/>
                <a:gdLst/>
                <a:ahLst/>
                <a:cxnLst/>
                <a:rect l="l" t="t" r="r" b="b"/>
                <a:pathLst>
                  <a:path w="874646" h="6483494">
                    <a:moveTo>
                      <a:pt x="0" y="6483495"/>
                    </a:moveTo>
                    <a:lnTo>
                      <a:pt x="0" y="69972"/>
                    </a:lnTo>
                    <a:cubicBezTo>
                      <a:pt x="0" y="31328"/>
                      <a:pt x="31327" y="0"/>
                      <a:pt x="69971" y="0"/>
                    </a:cubicBezTo>
                    <a:lnTo>
                      <a:pt x="804674" y="0"/>
                    </a:lnTo>
                    <a:cubicBezTo>
                      <a:pt x="843318" y="0"/>
                      <a:pt x="874645" y="31328"/>
                      <a:pt x="874645" y="69972"/>
                    </a:cubicBezTo>
                    <a:lnTo>
                      <a:pt x="874645" y="6483495"/>
                    </a:lnTo>
                    <a:close/>
                  </a:path>
                </a:pathLst>
              </a:custGeom>
              <a:solidFill>
                <a:srgbClr val="004AAD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2846724" y="1436426"/>
                <a:ext cx="874646" cy="6237916"/>
              </a:xfrm>
              <a:custGeom>
                <a:avLst/>
                <a:gdLst/>
                <a:ahLst/>
                <a:cxnLst/>
                <a:rect l="l" t="t" r="r" b="b"/>
                <a:pathLst>
                  <a:path w="874646" h="6652330">
                    <a:moveTo>
                      <a:pt x="0" y="6652330"/>
                    </a:moveTo>
                    <a:lnTo>
                      <a:pt x="0" y="69971"/>
                    </a:lnTo>
                    <a:cubicBezTo>
                      <a:pt x="0" y="31327"/>
                      <a:pt x="31327" y="0"/>
                      <a:pt x="69971" y="0"/>
                    </a:cubicBezTo>
                    <a:lnTo>
                      <a:pt x="804674" y="0"/>
                    </a:lnTo>
                    <a:cubicBezTo>
                      <a:pt x="843318" y="0"/>
                      <a:pt x="874646" y="31327"/>
                      <a:pt x="874646" y="69971"/>
                    </a:cubicBezTo>
                    <a:lnTo>
                      <a:pt x="874646" y="6652330"/>
                    </a:lnTo>
                    <a:close/>
                  </a:path>
                </a:pathLst>
              </a:custGeom>
              <a:solidFill>
                <a:srgbClr val="004AAD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4833146" y="1589912"/>
                <a:ext cx="874646" cy="6084428"/>
              </a:xfrm>
              <a:custGeom>
                <a:avLst/>
                <a:gdLst/>
                <a:ahLst/>
                <a:cxnLst/>
                <a:rect l="l" t="t" r="r" b="b"/>
                <a:pathLst>
                  <a:path w="874646" h="6237915">
                    <a:moveTo>
                      <a:pt x="0" y="6237916"/>
                    </a:moveTo>
                    <a:lnTo>
                      <a:pt x="0" y="69972"/>
                    </a:lnTo>
                    <a:cubicBezTo>
                      <a:pt x="0" y="51414"/>
                      <a:pt x="7372" y="33617"/>
                      <a:pt x="20494" y="20494"/>
                    </a:cubicBezTo>
                    <a:cubicBezTo>
                      <a:pt x="33617" y="7372"/>
                      <a:pt x="51414" y="0"/>
                      <a:pt x="69972" y="0"/>
                    </a:cubicBezTo>
                    <a:lnTo>
                      <a:pt x="804674" y="0"/>
                    </a:lnTo>
                    <a:cubicBezTo>
                      <a:pt x="823232" y="0"/>
                      <a:pt x="841029" y="7372"/>
                      <a:pt x="854152" y="20494"/>
                    </a:cubicBezTo>
                    <a:cubicBezTo>
                      <a:pt x="867274" y="33617"/>
                      <a:pt x="874646" y="51414"/>
                      <a:pt x="874646" y="69972"/>
                    </a:cubicBezTo>
                    <a:lnTo>
                      <a:pt x="874646" y="6237916"/>
                    </a:lnTo>
                    <a:close/>
                  </a:path>
                </a:pathLst>
              </a:custGeom>
              <a:solidFill>
                <a:srgbClr val="004AAD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6799696" y="1322775"/>
                <a:ext cx="874646" cy="6351567"/>
              </a:xfrm>
              <a:custGeom>
                <a:avLst/>
                <a:gdLst/>
                <a:ahLst/>
                <a:cxnLst/>
                <a:rect l="l" t="t" r="r" b="b"/>
                <a:pathLst>
                  <a:path w="874646" h="6084429">
                    <a:moveTo>
                      <a:pt x="0" y="6084429"/>
                    </a:moveTo>
                    <a:lnTo>
                      <a:pt x="0" y="69972"/>
                    </a:lnTo>
                    <a:cubicBezTo>
                      <a:pt x="0" y="31327"/>
                      <a:pt x="31327" y="0"/>
                      <a:pt x="69972" y="0"/>
                    </a:cubicBezTo>
                    <a:lnTo>
                      <a:pt x="804674" y="0"/>
                    </a:lnTo>
                    <a:cubicBezTo>
                      <a:pt x="843318" y="0"/>
                      <a:pt x="874646" y="31327"/>
                      <a:pt x="874646" y="69972"/>
                    </a:cubicBezTo>
                    <a:lnTo>
                      <a:pt x="874646" y="6084429"/>
                    </a:ln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7069" b="75913"/>
          <a:stretch>
            <a:fillRect/>
          </a:stretch>
        </p:blipFill>
        <p:spPr>
          <a:xfrm>
            <a:off x="9521176" y="4733210"/>
            <a:ext cx="4431144" cy="7994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9478" r="25668" b="78900"/>
          <a:stretch>
            <a:fillRect/>
          </a:stretch>
        </p:blipFill>
        <p:spPr>
          <a:xfrm>
            <a:off x="9521176" y="3304082"/>
            <a:ext cx="4519369" cy="803171"/>
          </a:xfrm>
          <a:prstGeom prst="rect">
            <a:avLst/>
          </a:prstGeom>
        </p:spPr>
      </p:pic>
      <p:sp>
        <p:nvSpPr>
          <p:cNvPr id="33" name="TextBox 33"/>
          <p:cNvSpPr txBox="1"/>
          <p:nvPr/>
        </p:nvSpPr>
        <p:spPr>
          <a:xfrm>
            <a:off x="9864080" y="4899022"/>
            <a:ext cx="5433443" cy="431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0"/>
              </a:lnSpc>
            </a:pPr>
            <a:r>
              <a:rPr lang="en-US" sz="2500" spc="37" dirty="0">
                <a:solidFill>
                  <a:srgbClr val="000000"/>
                </a:solidFill>
                <a:latin typeface="Evolventa Bold"/>
              </a:rPr>
              <a:t>ЮРИДИЧЕСКИЕ ЛИЦА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265300" y="3332548"/>
            <a:ext cx="5266795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50"/>
              </a:lnSpc>
            </a:pPr>
            <a:r>
              <a:rPr lang="en-US" sz="2500" spc="37" dirty="0">
                <a:solidFill>
                  <a:srgbClr val="FFFFFF"/>
                </a:solidFill>
                <a:latin typeface="Evolventa Bold"/>
              </a:rPr>
              <a:t>ИНДИВИДУАЛЬНЫЕ ПРЕДПРИНИМАТЕЛИ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87189" y="904875"/>
            <a:ext cx="16162865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3"/>
              </a:lnSpc>
            </a:pPr>
            <a:r>
              <a:rPr lang="en-US" sz="4069">
                <a:solidFill>
                  <a:srgbClr val="31356E"/>
                </a:solidFill>
                <a:latin typeface="Evolventa"/>
              </a:rPr>
              <a:t>СУБЪЕКТЫ МАЛОГО И СРЕДНЕГО ПРЕДПРИНИМАТЕЛЬСТВА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542423" y="5071603"/>
            <a:ext cx="746403" cy="60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Evolventa Bold"/>
              </a:rPr>
              <a:t>283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406878" y="5307214"/>
            <a:ext cx="746403" cy="60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Evolventa Bold"/>
              </a:rPr>
              <a:t>263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262828" y="5626576"/>
            <a:ext cx="746403" cy="60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Evolventa Bold"/>
              </a:rPr>
              <a:t>252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100970" y="3688887"/>
            <a:ext cx="746403" cy="60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Evolventa Bold"/>
              </a:rPr>
              <a:t>396</a:t>
            </a:r>
            <a:r>
              <a:rPr lang="en-US" sz="3000" dirty="0">
                <a:solidFill>
                  <a:srgbClr val="000000"/>
                </a:solidFill>
                <a:latin typeface="Evolventa Bold"/>
              </a:rPr>
              <a:t>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237551" y="3538706"/>
            <a:ext cx="746403" cy="60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Evolventa Bold"/>
              </a:rPr>
              <a:t>406</a:t>
            </a:r>
            <a:r>
              <a:rPr lang="en-US" sz="3000" dirty="0">
                <a:solidFill>
                  <a:srgbClr val="000000"/>
                </a:solidFill>
                <a:latin typeface="Evolventa Bold"/>
              </a:rPr>
              <a:t>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395552" y="3279870"/>
            <a:ext cx="746403" cy="60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Evolventa Bold"/>
              </a:rPr>
              <a:t>433</a:t>
            </a:r>
            <a:r>
              <a:rPr lang="en-US" sz="3000" dirty="0">
                <a:solidFill>
                  <a:srgbClr val="000000"/>
                </a:solidFill>
                <a:latin typeface="Evolventa Bold"/>
              </a:rPr>
              <a:t>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77664" y="133350"/>
            <a:ext cx="10362636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МАЛЫЙ И СРЕДНИЙ БИЗНЕС</a:t>
            </a:r>
          </a:p>
        </p:txBody>
      </p:sp>
      <p:sp>
        <p:nvSpPr>
          <p:cNvPr id="45" name="TextBox 8"/>
          <p:cNvSpPr txBox="1"/>
          <p:nvPr/>
        </p:nvSpPr>
        <p:spPr>
          <a:xfrm>
            <a:off x="7364320" y="9444627"/>
            <a:ext cx="1080772" cy="473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86"/>
              </a:lnSpc>
            </a:pPr>
            <a:r>
              <a:rPr lang="en-US" sz="2990" dirty="0" smtClean="0">
                <a:solidFill>
                  <a:srgbClr val="323634"/>
                </a:solidFill>
                <a:latin typeface="Evolventa Bold"/>
              </a:rPr>
              <a:t>202</a:t>
            </a:r>
            <a:r>
              <a:rPr lang="ru-RU" sz="2990" dirty="0" smtClean="0">
                <a:solidFill>
                  <a:srgbClr val="323634"/>
                </a:solidFill>
                <a:latin typeface="Evolventa Bold"/>
              </a:rPr>
              <a:t>2</a:t>
            </a:r>
            <a:endParaRPr lang="en-US" sz="2990" dirty="0">
              <a:solidFill>
                <a:srgbClr val="323634"/>
              </a:solidFill>
              <a:latin typeface="Evolventa Bold"/>
            </a:endParaRPr>
          </a:p>
        </p:txBody>
      </p:sp>
      <p:sp>
        <p:nvSpPr>
          <p:cNvPr id="46" name="TextBox 39"/>
          <p:cNvSpPr txBox="1"/>
          <p:nvPr/>
        </p:nvSpPr>
        <p:spPr>
          <a:xfrm>
            <a:off x="7118777" y="5826215"/>
            <a:ext cx="746403" cy="47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ru-RU" sz="3000" dirty="0" smtClean="0">
                <a:solidFill>
                  <a:srgbClr val="000000"/>
                </a:solidFill>
                <a:latin typeface="Evolventa Bold"/>
              </a:rPr>
              <a:t>249</a:t>
            </a:r>
            <a:r>
              <a:rPr lang="en-US" sz="3000" dirty="0" smtClean="0">
                <a:solidFill>
                  <a:srgbClr val="000000"/>
                </a:solidFill>
                <a:latin typeface="Evolventa Bold"/>
              </a:rPr>
              <a:t> </a:t>
            </a:r>
            <a:endParaRPr lang="en-US" sz="3000" dirty="0">
              <a:solidFill>
                <a:srgbClr val="000000"/>
              </a:solidFill>
              <a:latin typeface="Evolventa Bold"/>
            </a:endParaRPr>
          </a:p>
        </p:txBody>
      </p:sp>
      <p:sp>
        <p:nvSpPr>
          <p:cNvPr id="47" name="TextBox 39"/>
          <p:cNvSpPr txBox="1"/>
          <p:nvPr/>
        </p:nvSpPr>
        <p:spPr>
          <a:xfrm>
            <a:off x="7953982" y="3745901"/>
            <a:ext cx="746403" cy="47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ru-RU" sz="3000" dirty="0" smtClean="0">
                <a:solidFill>
                  <a:schemeClr val="bg1"/>
                </a:solidFill>
                <a:latin typeface="Evolventa Bold"/>
              </a:rPr>
              <a:t>409</a:t>
            </a:r>
            <a:r>
              <a:rPr lang="en-US" sz="3000" dirty="0" smtClean="0">
                <a:solidFill>
                  <a:srgbClr val="000000"/>
                </a:solidFill>
                <a:latin typeface="Evolventa Bold"/>
              </a:rPr>
              <a:t> </a:t>
            </a:r>
            <a:endParaRPr lang="en-US" sz="3000" dirty="0">
              <a:solidFill>
                <a:srgbClr val="000000"/>
              </a:solidFill>
              <a:latin typeface="Evolventa Bold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1"/>
          <p:cNvSpPr txBox="1"/>
          <p:nvPr/>
        </p:nvSpPr>
        <p:spPr>
          <a:xfrm>
            <a:off x="353570" y="505246"/>
            <a:ext cx="10362636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ru-RU" sz="4856" dirty="0" smtClean="0">
                <a:solidFill>
                  <a:srgbClr val="31356E"/>
                </a:solidFill>
                <a:latin typeface="Evolventa Bold"/>
              </a:rPr>
              <a:t>МАЛЫЕ ПРЕДПРИЯТИЯ </a:t>
            </a:r>
            <a:endParaRPr lang="en-US" sz="4856" dirty="0">
              <a:solidFill>
                <a:srgbClr val="31356E"/>
              </a:solidFill>
              <a:latin typeface="Evolventa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675042" y="8670922"/>
            <a:ext cx="5433443" cy="1117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500" spc="37" dirty="0">
                <a:solidFill>
                  <a:srgbClr val="FFFFFF"/>
                </a:solidFill>
                <a:latin typeface="Evolventa Bold"/>
              </a:rPr>
              <a:t>СТРОИТЕЛЬСТВО</a:t>
            </a:r>
          </a:p>
          <a:p>
            <a:pPr algn="ctr">
              <a:lnSpc>
                <a:spcPts val="2750"/>
              </a:lnSpc>
            </a:pPr>
            <a:r>
              <a:rPr lang="en-US" sz="2500" spc="37" dirty="0">
                <a:solidFill>
                  <a:srgbClr val="FFFFFF"/>
                </a:solidFill>
                <a:latin typeface="Evolventa Bold"/>
              </a:rPr>
              <a:t>ТОРГОВЫХ</a:t>
            </a:r>
          </a:p>
          <a:p>
            <a:pPr algn="ctr">
              <a:lnSpc>
                <a:spcPts val="2750"/>
              </a:lnSpc>
            </a:pPr>
            <a:r>
              <a:rPr lang="en-US" sz="2500" spc="37" dirty="0">
                <a:solidFill>
                  <a:srgbClr val="FFFFFF"/>
                </a:solidFill>
                <a:latin typeface="Evolventa Bold"/>
              </a:rPr>
              <a:t>ЦЕНТРОВ</a:t>
            </a:r>
          </a:p>
        </p:txBody>
      </p:sp>
      <p:grpSp>
        <p:nvGrpSpPr>
          <p:cNvPr id="31" name="Group 2"/>
          <p:cNvGrpSpPr/>
          <p:nvPr/>
        </p:nvGrpSpPr>
        <p:grpSpPr>
          <a:xfrm rot="-10800000">
            <a:off x="16428230" y="0"/>
            <a:ext cx="1859770" cy="1856795"/>
            <a:chOff x="0" y="0"/>
            <a:chExt cx="6350000" cy="6339840"/>
          </a:xfrm>
          <a:solidFill>
            <a:schemeClr val="tx2"/>
          </a:solidFill>
        </p:grpSpPr>
        <p:sp>
          <p:nvSpPr>
            <p:cNvPr id="32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3" name="Group 4"/>
          <p:cNvGrpSpPr/>
          <p:nvPr/>
        </p:nvGrpSpPr>
        <p:grpSpPr>
          <a:xfrm>
            <a:off x="0" y="8430205"/>
            <a:ext cx="1859770" cy="1856795"/>
            <a:chOff x="0" y="0"/>
            <a:chExt cx="6350000" cy="6339840"/>
          </a:xfrm>
        </p:grpSpPr>
        <p:sp>
          <p:nvSpPr>
            <p:cNvPr id="34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chemeClr val="tx2"/>
            </a:solidFill>
          </p:spPr>
        </p:sp>
      </p:grpSp>
      <p:sp>
        <p:nvSpPr>
          <p:cNvPr id="5" name="TextBox 4"/>
          <p:cNvSpPr txBox="1"/>
          <p:nvPr/>
        </p:nvSpPr>
        <p:spPr>
          <a:xfrm>
            <a:off x="-477780" y="1441297"/>
            <a:ext cx="1202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2"/>
                </a:solidFill>
                <a:latin typeface="Evolventa" panose="020B0604020202020204" charset="0"/>
              </a:rPr>
              <a:t>2 </a:t>
            </a:r>
            <a:r>
              <a:rPr lang="ru-RU" sz="4800" b="1" dirty="0" err="1" smtClean="0">
                <a:solidFill>
                  <a:schemeClr val="tx2"/>
                </a:solidFill>
                <a:latin typeface="Evolventa" panose="020B0604020202020204" charset="0"/>
              </a:rPr>
              <a:t>тыс.человек</a:t>
            </a:r>
            <a:r>
              <a:rPr lang="ru-RU" sz="4800" b="1" dirty="0" smtClean="0">
                <a:solidFill>
                  <a:schemeClr val="tx2"/>
                </a:solidFill>
                <a:latin typeface="Evolventa" panose="020B0604020202020204" charset="0"/>
              </a:rPr>
              <a:t>  -  40% работающих</a:t>
            </a:r>
            <a:endParaRPr lang="ru-RU" sz="4800" b="1" dirty="0">
              <a:solidFill>
                <a:schemeClr val="tx2"/>
              </a:solidFill>
              <a:latin typeface="Evolventa" panose="020B0604020202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000" y="2314824"/>
            <a:ext cx="99371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2"/>
                </a:solidFill>
                <a:latin typeface="Evolventa" panose="020B0604020202020204" charset="0"/>
              </a:rPr>
              <a:t>Поступление </a:t>
            </a:r>
          </a:p>
          <a:p>
            <a:pPr algn="ctr"/>
            <a:r>
              <a:rPr lang="ru-RU" sz="4800" b="1" dirty="0" smtClean="0">
                <a:solidFill>
                  <a:schemeClr val="tx2"/>
                </a:solidFill>
                <a:latin typeface="Evolventa" panose="020B0604020202020204" charset="0"/>
              </a:rPr>
              <a:t>налоговых доходов </a:t>
            </a:r>
          </a:p>
          <a:p>
            <a:pPr algn="ctr"/>
            <a:r>
              <a:rPr lang="ru-RU" sz="6000" b="1" dirty="0" smtClean="0">
                <a:solidFill>
                  <a:schemeClr val="tx2"/>
                </a:solidFill>
                <a:latin typeface="Evolventa" panose="020B0604020202020204" charset="0"/>
              </a:rPr>
              <a:t>95,4 </a:t>
            </a:r>
            <a:r>
              <a:rPr lang="ru-RU" sz="6000" b="1" dirty="0" err="1" smtClean="0">
                <a:solidFill>
                  <a:schemeClr val="tx2"/>
                </a:solidFill>
                <a:latin typeface="Evolventa" panose="020B0604020202020204" charset="0"/>
              </a:rPr>
              <a:t>млн.руб</a:t>
            </a:r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344" y="2435617"/>
            <a:ext cx="8287608" cy="5404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9" t="12966" r="3129" b="10535"/>
          <a:stretch/>
        </p:blipFill>
        <p:spPr>
          <a:xfrm>
            <a:off x="-145032" y="5143500"/>
            <a:ext cx="9144000" cy="5334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345764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11" y="2720752"/>
            <a:ext cx="12814900" cy="7208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6"/>
          <p:cNvSpPr txBox="1"/>
          <p:nvPr/>
        </p:nvSpPr>
        <p:spPr>
          <a:xfrm>
            <a:off x="-361056" y="318964"/>
            <a:ext cx="10281738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427"/>
              </a:lnSpc>
            </a:pPr>
            <a:r>
              <a:rPr lang="en-US" sz="7856" dirty="0">
                <a:solidFill>
                  <a:schemeClr val="bg1"/>
                </a:solidFill>
                <a:latin typeface="Evolventa Bold"/>
              </a:rPr>
              <a:t>ФИНАНСОВОЕ УПРАВЛЕНИЕ</a:t>
            </a:r>
          </a:p>
        </p:txBody>
      </p:sp>
      <p:grpSp>
        <p:nvGrpSpPr>
          <p:cNvPr id="7" name="Group 7"/>
          <p:cNvGrpSpPr/>
          <p:nvPr/>
        </p:nvGrpSpPr>
        <p:grpSpPr>
          <a:xfrm rot="-10800000">
            <a:off x="14649769" y="0"/>
            <a:ext cx="3621983" cy="3398605"/>
            <a:chOff x="-292107" y="658462"/>
            <a:chExt cx="6350000" cy="6339840"/>
          </a:xfrm>
        </p:grpSpPr>
        <p:sp>
          <p:nvSpPr>
            <p:cNvPr id="8" name="Freeform 8"/>
            <p:cNvSpPr/>
            <p:nvPr/>
          </p:nvSpPr>
          <p:spPr>
            <a:xfrm>
              <a:off x="-292107" y="658462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chemeClr val="bg1"/>
            </a:solidFill>
          </p:spPr>
        </p:sp>
      </p:grpSp>
      <p:sp>
        <p:nvSpPr>
          <p:cNvPr id="10" name="Прямоугольник 9"/>
          <p:cNvSpPr/>
          <p:nvPr/>
        </p:nvSpPr>
        <p:spPr>
          <a:xfrm>
            <a:off x="13968536" y="751012"/>
            <a:ext cx="3316784" cy="89865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349643" y="0"/>
            <a:ext cx="3666881" cy="3666881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1"/>
          <p:cNvSpPr txBox="1"/>
          <p:nvPr/>
        </p:nvSpPr>
        <p:spPr>
          <a:xfrm>
            <a:off x="379891" y="133350"/>
            <a:ext cx="10362636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rgbClr val="31356E"/>
                </a:solidFill>
                <a:latin typeface="Evolventa Bold"/>
              </a:rPr>
              <a:t>ИНВЕСТИЦИИ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79889" y="1028700"/>
            <a:ext cx="9196157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82"/>
              </a:lnSpc>
            </a:pPr>
            <a:r>
              <a:rPr lang="en-US" sz="4400" dirty="0" smtClean="0">
                <a:solidFill>
                  <a:srgbClr val="31356E"/>
                </a:solidFill>
                <a:latin typeface="Evolventa"/>
              </a:rPr>
              <a:t>ОБЪЕМ </a:t>
            </a:r>
            <a:r>
              <a:rPr lang="ru-RU" sz="4400" dirty="0" smtClean="0">
                <a:solidFill>
                  <a:srgbClr val="31356E"/>
                </a:solidFill>
                <a:latin typeface="Evolventa"/>
              </a:rPr>
              <a:t>инвестиций в основной капитал более </a:t>
            </a:r>
            <a:r>
              <a:rPr lang="ru-RU" sz="4400" dirty="0">
                <a:solidFill>
                  <a:srgbClr val="31356E"/>
                </a:solidFill>
                <a:latin typeface="Evolventa"/>
              </a:rPr>
              <a:t>500 млн.руб</a:t>
            </a:r>
            <a:r>
              <a:rPr lang="en-US" sz="3568" dirty="0" smtClean="0">
                <a:solidFill>
                  <a:srgbClr val="31356E"/>
                </a:solidFill>
                <a:latin typeface="Evolventa"/>
              </a:rPr>
              <a:t>.</a:t>
            </a:r>
            <a:endParaRPr lang="en-US" sz="3568" dirty="0">
              <a:solidFill>
                <a:srgbClr val="31356E"/>
              </a:solidFill>
              <a:latin typeface="Evolventa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675042" y="8670922"/>
            <a:ext cx="5433443" cy="1117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500" spc="37" dirty="0">
                <a:solidFill>
                  <a:srgbClr val="FFFFFF"/>
                </a:solidFill>
                <a:latin typeface="Evolventa Bold"/>
              </a:rPr>
              <a:t>СТРОИТЕЛЬСТВО</a:t>
            </a:r>
          </a:p>
          <a:p>
            <a:pPr algn="ctr">
              <a:lnSpc>
                <a:spcPts val="2750"/>
              </a:lnSpc>
            </a:pPr>
            <a:r>
              <a:rPr lang="en-US" sz="2500" spc="37" dirty="0">
                <a:solidFill>
                  <a:srgbClr val="FFFFFF"/>
                </a:solidFill>
                <a:latin typeface="Evolventa Bold"/>
              </a:rPr>
              <a:t>ТОРГОВЫХ</a:t>
            </a:r>
          </a:p>
          <a:p>
            <a:pPr algn="ctr">
              <a:lnSpc>
                <a:spcPts val="2750"/>
              </a:lnSpc>
            </a:pPr>
            <a:r>
              <a:rPr lang="en-US" sz="2500" spc="37" dirty="0">
                <a:solidFill>
                  <a:srgbClr val="FFFFFF"/>
                </a:solidFill>
                <a:latin typeface="Evolventa Bold"/>
              </a:rPr>
              <a:t>ЦЕНТРОВ</a:t>
            </a:r>
          </a:p>
        </p:txBody>
      </p:sp>
      <p:grpSp>
        <p:nvGrpSpPr>
          <p:cNvPr id="31" name="Group 2"/>
          <p:cNvGrpSpPr/>
          <p:nvPr/>
        </p:nvGrpSpPr>
        <p:grpSpPr>
          <a:xfrm rot="-10800000">
            <a:off x="16428230" y="0"/>
            <a:ext cx="1859770" cy="1856795"/>
            <a:chOff x="0" y="0"/>
            <a:chExt cx="6350000" cy="6339840"/>
          </a:xfrm>
          <a:solidFill>
            <a:schemeClr val="tx2"/>
          </a:solidFill>
        </p:grpSpPr>
        <p:sp>
          <p:nvSpPr>
            <p:cNvPr id="32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3" name="Group 4"/>
          <p:cNvGrpSpPr/>
          <p:nvPr/>
        </p:nvGrpSpPr>
        <p:grpSpPr>
          <a:xfrm>
            <a:off x="0" y="8430205"/>
            <a:ext cx="1859770" cy="1856795"/>
            <a:chOff x="0" y="0"/>
            <a:chExt cx="6350000" cy="6339840"/>
          </a:xfrm>
        </p:grpSpPr>
        <p:sp>
          <p:nvSpPr>
            <p:cNvPr id="34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chemeClr val="tx2"/>
            </a:solidFill>
          </p:spPr>
        </p:sp>
      </p:grpSp>
      <p:sp>
        <p:nvSpPr>
          <p:cNvPr id="2" name="TextBox 1"/>
          <p:cNvSpPr txBox="1"/>
          <p:nvPr/>
        </p:nvSpPr>
        <p:spPr>
          <a:xfrm>
            <a:off x="-598607" y="2335188"/>
            <a:ext cx="111935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Evolventa Bold" panose="020B0604020202020204" charset="0"/>
              </a:rPr>
              <a:t>В Приволжском районе 14 инвестиционных площадок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44" y="127959"/>
            <a:ext cx="6488380" cy="3868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440" y="3889247"/>
            <a:ext cx="9327796" cy="6255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004AAD"/>
          </a:solidFill>
        </p:spPr>
      </p:sp>
      <p:grpSp>
        <p:nvGrpSpPr>
          <p:cNvPr id="3" name="Group 3"/>
          <p:cNvGrpSpPr/>
          <p:nvPr/>
        </p:nvGrpSpPr>
        <p:grpSpPr>
          <a:xfrm rot="16200000">
            <a:off x="16333161" y="8336827"/>
            <a:ext cx="1683238" cy="1680545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9482434" y="979055"/>
            <a:ext cx="2073600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900"/>
              </a:lnSpc>
            </a:pPr>
            <a:r>
              <a:rPr lang="ru-RU" sz="9000" spc="135" dirty="0" smtClean="0">
                <a:solidFill>
                  <a:srgbClr val="FFFFFF"/>
                </a:solidFill>
                <a:latin typeface="Evolventa Bold"/>
              </a:rPr>
              <a:t>244</a:t>
            </a:r>
            <a:endParaRPr lang="en-US" sz="9000" spc="135" dirty="0">
              <a:solidFill>
                <a:srgbClr val="FFFFFF"/>
              </a:solidFill>
              <a:latin typeface="Evolventa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562586" y="2446764"/>
            <a:ext cx="7490373" cy="10366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81"/>
              </a:lnSpc>
            </a:pPr>
            <a:r>
              <a:rPr lang="ru-RU" sz="5400" b="1" dirty="0">
                <a:solidFill>
                  <a:srgbClr val="FFFFFF"/>
                </a:solidFill>
                <a:latin typeface="Evolventa"/>
              </a:rPr>
              <a:t>о</a:t>
            </a:r>
            <a:r>
              <a:rPr lang="en-US" sz="5400" b="1" dirty="0" smtClean="0">
                <a:solidFill>
                  <a:srgbClr val="FFFFFF"/>
                </a:solidFill>
                <a:latin typeface="Evolventa"/>
              </a:rPr>
              <a:t>бъект</a:t>
            </a:r>
            <a:r>
              <a:rPr lang="ru-RU" sz="5400" b="1" dirty="0" smtClean="0">
                <a:solidFill>
                  <a:srgbClr val="FFFFFF"/>
                </a:solidFill>
                <a:latin typeface="Evolventa"/>
              </a:rPr>
              <a:t>а розничной торговли</a:t>
            </a:r>
            <a:endParaRPr lang="en-US" sz="5400" b="1" dirty="0">
              <a:solidFill>
                <a:srgbClr val="000000"/>
              </a:solidFill>
              <a:latin typeface="Evolvent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548165" y="6141919"/>
            <a:ext cx="1942138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821"/>
              </a:lnSpc>
            </a:pPr>
            <a:r>
              <a:rPr lang="ru-RU" sz="6201" spc="93" dirty="0" smtClean="0">
                <a:solidFill>
                  <a:srgbClr val="FFFFFF"/>
                </a:solidFill>
                <a:latin typeface="Evolventa Bold"/>
              </a:rPr>
              <a:t>42</a:t>
            </a:r>
            <a:endParaRPr lang="en-US" sz="6201" spc="93" dirty="0">
              <a:solidFill>
                <a:srgbClr val="FFFFFF"/>
              </a:solidFill>
              <a:latin typeface="Evolventa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581045" y="6718771"/>
            <a:ext cx="6280071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1"/>
              </a:lnSpc>
              <a:spcBef>
                <a:spcPct val="0"/>
              </a:spcBef>
            </a:pPr>
            <a:r>
              <a:rPr lang="en-US" sz="5400" dirty="0" smtClean="0">
                <a:solidFill>
                  <a:srgbClr val="FFFFFF"/>
                </a:solidFill>
                <a:latin typeface="Evolventa"/>
              </a:rPr>
              <a:t>объект</a:t>
            </a:r>
            <a:r>
              <a:rPr lang="ru-RU" sz="5400" dirty="0" smtClean="0">
                <a:solidFill>
                  <a:srgbClr val="FFFFFF"/>
                </a:solidFill>
                <a:latin typeface="Evolventa"/>
              </a:rPr>
              <a:t>а</a:t>
            </a:r>
            <a:r>
              <a:rPr lang="en-US" sz="5400" dirty="0" smtClean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5400" dirty="0">
                <a:solidFill>
                  <a:srgbClr val="FFFFFF"/>
                </a:solidFill>
                <a:latin typeface="Evolventa"/>
              </a:rPr>
              <a:t>бытового обслуживания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14447" y="2159222"/>
            <a:ext cx="7891974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2"/>
              </a:lnSpc>
            </a:pPr>
            <a:r>
              <a:rPr lang="en-US" sz="4068" dirty="0">
                <a:solidFill>
                  <a:srgbClr val="002060"/>
                </a:solidFill>
                <a:latin typeface="Evolventa"/>
              </a:rPr>
              <a:t>ОБОРОТ РОЗНИЧНОЙ </a:t>
            </a:r>
            <a:r>
              <a:rPr lang="en-US" sz="4068" dirty="0" smtClean="0">
                <a:solidFill>
                  <a:srgbClr val="002060"/>
                </a:solidFill>
                <a:latin typeface="Evolventa"/>
              </a:rPr>
              <a:t>ТОРГОВЛИ</a:t>
            </a:r>
            <a:r>
              <a:rPr lang="ru-RU" sz="4068" dirty="0" smtClean="0">
                <a:solidFill>
                  <a:srgbClr val="002060"/>
                </a:solidFill>
                <a:latin typeface="Evolventa"/>
              </a:rPr>
              <a:t> за 2022 год </a:t>
            </a:r>
            <a:r>
              <a:rPr lang="ru-RU" sz="4400" dirty="0">
                <a:solidFill>
                  <a:srgbClr val="002060"/>
                </a:solidFill>
                <a:latin typeface="Evolventa" panose="020B0604020202020204" charset="0"/>
                <a:ea typeface="Calibri"/>
              </a:rPr>
              <a:t>составил 1 млр.430 млн. руб</a:t>
            </a:r>
            <a:r>
              <a:rPr lang="ru-RU" sz="4400" dirty="0">
                <a:solidFill>
                  <a:srgbClr val="002060"/>
                </a:solidFill>
                <a:latin typeface="Times New Roman"/>
                <a:ea typeface="Calibri"/>
              </a:rPr>
              <a:t>.</a:t>
            </a:r>
            <a:r>
              <a:rPr lang="ru-RU" sz="4068" dirty="0" smtClean="0">
                <a:solidFill>
                  <a:srgbClr val="002060"/>
                </a:solidFill>
                <a:latin typeface="Evolventa"/>
              </a:rPr>
              <a:t> </a:t>
            </a:r>
            <a:endParaRPr lang="en-US" sz="4068" dirty="0">
              <a:solidFill>
                <a:srgbClr val="002060"/>
              </a:solidFill>
              <a:latin typeface="Evolventa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14447" y="607158"/>
            <a:ext cx="10362636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rgbClr val="002060"/>
                </a:solidFill>
                <a:latin typeface="Evolventa Bold"/>
              </a:rPr>
              <a:t>ПОТРЕБИТЕЛЬСКИЙ РЫНОК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18" b="97555" l="10000" r="96094">
                        <a14:foregroundMark x1="73854" y1="15261" x2="73854" y2="15261"/>
                        <a14:foregroundMark x1="80104" y1="35160" x2="80104" y2="35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096" y="6901579"/>
            <a:ext cx="5081530" cy="313890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32" y="4396693"/>
            <a:ext cx="3672408" cy="367240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230" y="7231732"/>
            <a:ext cx="6486339" cy="3405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/>
          <p:cNvSpPr txBox="1"/>
          <p:nvPr/>
        </p:nvSpPr>
        <p:spPr>
          <a:xfrm>
            <a:off x="10655152" y="4092701"/>
            <a:ext cx="76328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981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FFFFFF"/>
                </a:solidFill>
                <a:latin typeface="Evolventa"/>
              </a:rPr>
              <a:t>объектов общественного питания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936088" y="4279741"/>
            <a:ext cx="2597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Evolventa Bold" panose="020B0604020202020204" charset="0"/>
              </a:rPr>
              <a:t>&lt; </a:t>
            </a:r>
            <a:r>
              <a:rPr lang="ru-RU" sz="6000" dirty="0" smtClean="0">
                <a:solidFill>
                  <a:schemeClr val="bg1"/>
                </a:solidFill>
                <a:latin typeface="Evolventa Bold" panose="020B0604020202020204" charset="0"/>
              </a:rPr>
              <a:t>20</a:t>
            </a:r>
            <a:endParaRPr lang="ru-RU" sz="6000" dirty="0">
              <a:solidFill>
                <a:schemeClr val="bg1"/>
              </a:solidFill>
              <a:latin typeface="Evolventa Bold" panose="020B060402020202020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9583" y1="46417" x2="39583" y2="46417"/>
                        <a14:foregroundMark x1="31083" y1="22667" x2="31083" y2="2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60" y="7925670"/>
            <a:ext cx="2017452" cy="201745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571" y="5143500"/>
            <a:ext cx="2970833" cy="2376264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1"/>
          <p:cNvSpPr txBox="1"/>
          <p:nvPr/>
        </p:nvSpPr>
        <p:spPr>
          <a:xfrm>
            <a:off x="379891" y="448814"/>
            <a:ext cx="10362636" cy="669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ru-RU" sz="4800" dirty="0" smtClean="0">
                <a:solidFill>
                  <a:srgbClr val="31356E"/>
                </a:solidFill>
                <a:latin typeface="Evolventa Bold"/>
              </a:rPr>
              <a:t>ТРАНСПОРТ</a:t>
            </a:r>
            <a:endParaRPr lang="en-US" sz="4800" dirty="0">
              <a:solidFill>
                <a:srgbClr val="31356E"/>
              </a:solidFill>
              <a:latin typeface="Evolventa Bold"/>
            </a:endParaRPr>
          </a:p>
        </p:txBody>
      </p:sp>
      <p:grpSp>
        <p:nvGrpSpPr>
          <p:cNvPr id="31" name="Group 2"/>
          <p:cNvGrpSpPr/>
          <p:nvPr/>
        </p:nvGrpSpPr>
        <p:grpSpPr>
          <a:xfrm rot="-10800000">
            <a:off x="16428230" y="0"/>
            <a:ext cx="1859770" cy="1856795"/>
            <a:chOff x="0" y="0"/>
            <a:chExt cx="6350000" cy="6339840"/>
          </a:xfrm>
          <a:solidFill>
            <a:schemeClr val="tx2"/>
          </a:solidFill>
        </p:grpSpPr>
        <p:sp>
          <p:nvSpPr>
            <p:cNvPr id="32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3" name="Group 4"/>
          <p:cNvGrpSpPr/>
          <p:nvPr/>
        </p:nvGrpSpPr>
        <p:grpSpPr>
          <a:xfrm>
            <a:off x="0" y="8430205"/>
            <a:ext cx="1859770" cy="1856795"/>
            <a:chOff x="0" y="0"/>
            <a:chExt cx="6350000" cy="6339840"/>
          </a:xfrm>
          <a:solidFill>
            <a:schemeClr val="tx2"/>
          </a:solidFill>
        </p:grpSpPr>
        <p:sp>
          <p:nvSpPr>
            <p:cNvPr id="34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sp>
        <p:nvSpPr>
          <p:cNvPr id="2" name="Прямоугольник 1"/>
          <p:cNvSpPr/>
          <p:nvPr/>
        </p:nvSpPr>
        <p:spPr>
          <a:xfrm>
            <a:off x="-240869" y="4567436"/>
            <a:ext cx="9144000" cy="663194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solidFill>
                  <a:srgbClr val="002060"/>
                </a:solidFill>
                <a:latin typeface="Evolventa" panose="020B0604020202020204" charset="0"/>
                <a:ea typeface="Calibri"/>
                <a:cs typeface="Times New Roman"/>
              </a:rPr>
              <a:t>В </a:t>
            </a:r>
            <a:r>
              <a:rPr lang="ru-RU" sz="3600" dirty="0">
                <a:solidFill>
                  <a:srgbClr val="002060"/>
                </a:solidFill>
                <a:latin typeface="Evolventa" panose="020B0604020202020204" charset="0"/>
                <a:ea typeface="Calibri"/>
                <a:cs typeface="Times New Roman"/>
              </a:rPr>
              <a:t>муниципальном образовании организованы </a:t>
            </a:r>
            <a:r>
              <a:rPr lang="ru-RU" sz="6000" b="1" dirty="0">
                <a:solidFill>
                  <a:srgbClr val="002060"/>
                </a:solidFill>
                <a:latin typeface="Evolventa" panose="020B0604020202020204" charset="0"/>
                <a:ea typeface="Calibri"/>
                <a:cs typeface="Times New Roman"/>
              </a:rPr>
              <a:t>8</a:t>
            </a:r>
            <a:r>
              <a:rPr lang="ru-RU" sz="3600" b="1" dirty="0">
                <a:solidFill>
                  <a:srgbClr val="002060"/>
                </a:solidFill>
                <a:latin typeface="Evolventa" panose="020B0604020202020204" charset="0"/>
                <a:ea typeface="Calibri"/>
                <a:cs typeface="Times New Roman"/>
              </a:rPr>
              <a:t> </a:t>
            </a:r>
            <a:r>
              <a:rPr lang="ru-RU" sz="3600" dirty="0">
                <a:solidFill>
                  <a:srgbClr val="002060"/>
                </a:solidFill>
                <a:latin typeface="Evolventa" panose="020B0604020202020204" charset="0"/>
                <a:ea typeface="Calibri"/>
                <a:cs typeface="Times New Roman"/>
              </a:rPr>
              <a:t>маршрутов: </a:t>
            </a:r>
            <a:endParaRPr lang="ru-RU" sz="3600" dirty="0" smtClean="0">
              <a:solidFill>
                <a:srgbClr val="002060"/>
              </a:solidFill>
              <a:latin typeface="Evolventa" panose="020B0604020202020204" charset="0"/>
              <a:ea typeface="Calibri"/>
              <a:cs typeface="Times New Roman"/>
            </a:endParaRPr>
          </a:p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5400" b="1" dirty="0" smtClean="0">
                <a:solidFill>
                  <a:srgbClr val="002060"/>
                </a:solidFill>
                <a:latin typeface="Evolventa" panose="020B0604020202020204" charset="0"/>
                <a:ea typeface="Calibri"/>
                <a:cs typeface="Times New Roman"/>
              </a:rPr>
              <a:t>3</a:t>
            </a:r>
            <a:r>
              <a:rPr lang="ru-RU" sz="3600" dirty="0" smtClean="0">
                <a:solidFill>
                  <a:srgbClr val="002060"/>
                </a:solidFill>
                <a:latin typeface="Evolventa" panose="020B0604020202020204" charset="0"/>
                <a:ea typeface="Calibri"/>
                <a:cs typeface="Times New Roman"/>
              </a:rPr>
              <a:t> маршрута по </a:t>
            </a:r>
            <a:r>
              <a:rPr lang="ru-RU" sz="3600" dirty="0">
                <a:solidFill>
                  <a:srgbClr val="002060"/>
                </a:solidFill>
                <a:latin typeface="Evolventa" panose="020B0604020202020204" charset="0"/>
                <a:ea typeface="Calibri"/>
                <a:cs typeface="Times New Roman"/>
              </a:rPr>
              <a:t>городскому </a:t>
            </a:r>
            <a:r>
              <a:rPr lang="ru-RU" sz="3600" dirty="0" smtClean="0">
                <a:solidFill>
                  <a:srgbClr val="002060"/>
                </a:solidFill>
                <a:latin typeface="Evolventa" panose="020B0604020202020204" charset="0"/>
                <a:ea typeface="Calibri"/>
                <a:cs typeface="Times New Roman"/>
              </a:rPr>
              <a:t>сообщению</a:t>
            </a:r>
          </a:p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 smtClean="0">
                <a:solidFill>
                  <a:srgbClr val="002060"/>
                </a:solidFill>
                <a:latin typeface="Evolventa" panose="020B0604020202020204" charset="0"/>
                <a:ea typeface="Calibri"/>
                <a:cs typeface="Times New Roman"/>
              </a:rPr>
              <a:t>4</a:t>
            </a:r>
            <a:r>
              <a:rPr lang="ru-RU" sz="3600" b="1" dirty="0" smtClean="0">
                <a:solidFill>
                  <a:srgbClr val="002060"/>
                </a:solidFill>
                <a:latin typeface="Evolventa" panose="020B0604020202020204" charset="0"/>
                <a:ea typeface="Calibri"/>
                <a:cs typeface="Times New Roman"/>
              </a:rPr>
              <a:t> </a:t>
            </a:r>
            <a:r>
              <a:rPr lang="ru-RU" sz="3600" dirty="0">
                <a:solidFill>
                  <a:srgbClr val="002060"/>
                </a:solidFill>
                <a:latin typeface="Evolventa" panose="020B0604020202020204" charset="0"/>
                <a:ea typeface="Calibri"/>
                <a:cs typeface="Times New Roman"/>
              </a:rPr>
              <a:t>маршрута по пригородному сообщению. </a:t>
            </a:r>
            <a:endParaRPr lang="ru-RU" sz="3600" dirty="0" smtClean="0">
              <a:solidFill>
                <a:srgbClr val="002060"/>
              </a:solidFill>
              <a:latin typeface="Evolventa" panose="020B0604020202020204" charset="0"/>
              <a:ea typeface="Calibri"/>
              <a:cs typeface="Times New Roman"/>
            </a:endParaRPr>
          </a:p>
          <a:p>
            <a:pPr indent="450215">
              <a:lnSpc>
                <a:spcPct val="107000"/>
              </a:lnSpc>
              <a:spcAft>
                <a:spcPts val="800"/>
              </a:spcAft>
            </a:pPr>
            <a:endParaRPr lang="ru-RU" sz="3200" dirty="0">
              <a:solidFill>
                <a:srgbClr val="002060"/>
              </a:solidFill>
              <a:latin typeface="Evolventa" panose="020B0604020202020204" charset="0"/>
              <a:ea typeface="Calibri"/>
              <a:cs typeface="Times New Roman"/>
            </a:endParaRPr>
          </a:p>
          <a:p>
            <a:pPr indent="450215">
              <a:lnSpc>
                <a:spcPct val="107000"/>
              </a:lnSpc>
              <a:spcAft>
                <a:spcPts val="800"/>
              </a:spcAft>
            </a:pPr>
            <a:endParaRPr lang="ru-RU" sz="3200" dirty="0" smtClean="0">
              <a:solidFill>
                <a:srgbClr val="002060"/>
              </a:solidFill>
              <a:latin typeface="Evolventa" panose="020B0604020202020204" charset="0"/>
              <a:ea typeface="Calibri"/>
              <a:cs typeface="Times New Roman"/>
            </a:endParaRPr>
          </a:p>
          <a:p>
            <a:pPr indent="450215">
              <a:lnSpc>
                <a:spcPct val="107000"/>
              </a:lnSpc>
              <a:spcAft>
                <a:spcPts val="800"/>
              </a:spcAft>
            </a:pPr>
            <a:endParaRPr lang="ru-RU" sz="3200" dirty="0">
              <a:solidFill>
                <a:srgbClr val="002060"/>
              </a:solidFill>
              <a:latin typeface="Evolventa" panose="020B0604020202020204" charset="0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27976" y="8239844"/>
            <a:ext cx="9144000" cy="177561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4800" dirty="0">
                <a:solidFill>
                  <a:srgbClr val="002060"/>
                </a:solidFill>
                <a:latin typeface="Evolventa" panose="020B0604020202020204" charset="0"/>
                <a:ea typeface="Calibri"/>
                <a:cs typeface="Times New Roman"/>
              </a:rPr>
              <a:t>Пассажиропоток </a:t>
            </a:r>
            <a:endParaRPr lang="ru-RU" sz="4800" dirty="0" smtClean="0">
              <a:solidFill>
                <a:srgbClr val="002060"/>
              </a:solidFill>
              <a:latin typeface="Evolventa" panose="020B0604020202020204" charset="0"/>
              <a:ea typeface="Calibri"/>
              <a:cs typeface="Times New Roman"/>
            </a:endParaRPr>
          </a:p>
          <a:p>
            <a:pPr lvl="0"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 smtClean="0">
                <a:solidFill>
                  <a:srgbClr val="002060"/>
                </a:solidFill>
                <a:latin typeface="Evolventa" panose="020B0604020202020204" charset="0"/>
                <a:ea typeface="Calibri"/>
                <a:cs typeface="Times New Roman"/>
              </a:rPr>
              <a:t>185 </a:t>
            </a:r>
            <a:r>
              <a:rPr lang="ru-RU" sz="4800" b="1" dirty="0">
                <a:solidFill>
                  <a:srgbClr val="002060"/>
                </a:solidFill>
                <a:latin typeface="Evolventa" panose="020B0604020202020204" charset="0"/>
                <a:ea typeface="Calibri"/>
                <a:cs typeface="Times New Roman"/>
              </a:rPr>
              <a:t>тысяч человек.</a:t>
            </a:r>
            <a:endParaRPr lang="ru-RU" sz="4000" b="1" dirty="0">
              <a:solidFill>
                <a:srgbClr val="002060"/>
              </a:solidFill>
              <a:latin typeface="Evolventa" panose="020B0604020202020204" charset="0"/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4" b="89954" l="5163" r="942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559" y="2747408"/>
            <a:ext cx="10053690" cy="6283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3280" y="1532667"/>
            <a:ext cx="1404156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  <a:latin typeface="Evolventa" panose="020B0604020202020204" charset="0"/>
              </a:rPr>
              <a:t>Регулярные перевозки осуществляют:</a:t>
            </a:r>
          </a:p>
          <a:p>
            <a:r>
              <a:rPr lang="ru-RU" sz="4000" dirty="0" smtClean="0">
                <a:solidFill>
                  <a:srgbClr val="002060"/>
                </a:solidFill>
                <a:latin typeface="Evolventa" panose="020B0604020202020204" charset="0"/>
              </a:rPr>
              <a:t>1 индивидуальный предприниматель</a:t>
            </a:r>
          </a:p>
          <a:p>
            <a:r>
              <a:rPr lang="ru-RU" sz="4000" dirty="0" smtClean="0">
                <a:solidFill>
                  <a:srgbClr val="002060"/>
                </a:solidFill>
                <a:latin typeface="Evolventa" panose="020B0604020202020204" charset="0"/>
              </a:rPr>
              <a:t>МАО «Школьник» ( субсидия в 2022 году 1,5 млн.руб.)</a:t>
            </a:r>
            <a:endParaRPr lang="ru-RU" sz="4000" dirty="0">
              <a:solidFill>
                <a:srgbClr val="002060"/>
              </a:solidFill>
              <a:latin typeface="Evolventa" panose="020B060402020202020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34" y="2092133"/>
            <a:ext cx="893557" cy="6552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34" y="2747408"/>
            <a:ext cx="893557" cy="65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97436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671827"/>
            <a:ext cx="3166238" cy="316623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645178" y="133350"/>
            <a:ext cx="14220064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chemeClr val="bg1"/>
                </a:solidFill>
                <a:latin typeface="Evolventa Bold"/>
              </a:rPr>
              <a:t>НАЦИОНАЛЬНЫЙ ПРОЕКТ</a:t>
            </a:r>
          </a:p>
          <a:p>
            <a:pPr>
              <a:lnSpc>
                <a:spcPts val="5828"/>
              </a:lnSpc>
            </a:pPr>
            <a:r>
              <a:rPr lang="en-US" sz="4856" dirty="0">
                <a:solidFill>
                  <a:schemeClr val="bg1"/>
                </a:solidFill>
                <a:latin typeface="Evolventa Bold"/>
              </a:rPr>
              <a:t>"БЕЗОПАСНЫЕ КАЧЕСТВЕННЫЕ ДОРОГИ"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5803" y="2743975"/>
            <a:ext cx="6347122" cy="1423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82"/>
              </a:lnSpc>
            </a:pPr>
            <a:r>
              <a:rPr lang="en-US" sz="3068" dirty="0">
                <a:solidFill>
                  <a:schemeClr val="bg1"/>
                </a:solidFill>
                <a:latin typeface="Evolventa"/>
              </a:rPr>
              <a:t>ПРОТЯЖЕННОСТЬ</a:t>
            </a:r>
          </a:p>
          <a:p>
            <a:pPr>
              <a:lnSpc>
                <a:spcPts val="3682"/>
              </a:lnSpc>
            </a:pPr>
            <a:r>
              <a:rPr lang="en-US" sz="3068" dirty="0">
                <a:solidFill>
                  <a:schemeClr val="bg1"/>
                </a:solidFill>
                <a:latin typeface="Evolventa"/>
              </a:rPr>
              <a:t>ОТРЕМОНТИРОВАННЫХ ДОРОГ</a:t>
            </a:r>
          </a:p>
          <a:p>
            <a:pPr>
              <a:lnSpc>
                <a:spcPts val="3682"/>
              </a:lnSpc>
            </a:pPr>
            <a:endParaRPr dirty="0"/>
          </a:p>
        </p:txBody>
      </p:sp>
      <p:sp>
        <p:nvSpPr>
          <p:cNvPr id="15" name="TextBox 15"/>
          <p:cNvSpPr txBox="1"/>
          <p:nvPr/>
        </p:nvSpPr>
        <p:spPr>
          <a:xfrm>
            <a:off x="136551" y="7327605"/>
            <a:ext cx="7356864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2"/>
              </a:lnSpc>
            </a:pPr>
            <a:r>
              <a:rPr lang="en-US" sz="3068" dirty="0">
                <a:solidFill>
                  <a:schemeClr val="bg1"/>
                </a:solidFill>
                <a:latin typeface="Evolventa"/>
              </a:rPr>
              <a:t>ПРОТЯЖЕННОСТЬ</a:t>
            </a:r>
          </a:p>
          <a:p>
            <a:pPr>
              <a:lnSpc>
                <a:spcPts val="3682"/>
              </a:lnSpc>
            </a:pPr>
            <a:r>
              <a:rPr lang="en-US" sz="3068" dirty="0">
                <a:solidFill>
                  <a:schemeClr val="bg1"/>
                </a:solidFill>
                <a:latin typeface="Evolventa"/>
              </a:rPr>
              <a:t>ОТРЕМОНТИРОВАННЫХ  ТРОТУАРОВ</a:t>
            </a:r>
          </a:p>
          <a:p>
            <a:pPr>
              <a:lnSpc>
                <a:spcPts val="3682"/>
              </a:lnSpc>
            </a:pPr>
            <a:endParaRPr dirty="0"/>
          </a:p>
        </p:txBody>
      </p:sp>
      <p:sp>
        <p:nvSpPr>
          <p:cNvPr id="18" name="TextBox 18"/>
          <p:cNvSpPr txBox="1"/>
          <p:nvPr/>
        </p:nvSpPr>
        <p:spPr>
          <a:xfrm>
            <a:off x="2675992" y="8222000"/>
            <a:ext cx="383693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31"/>
              </a:lnSpc>
            </a:pPr>
            <a:r>
              <a:rPr lang="en-US" sz="5301" spc="79" dirty="0" smtClean="0">
                <a:solidFill>
                  <a:srgbClr val="004AAD"/>
                </a:solidFill>
                <a:latin typeface="Evolventa Bold"/>
              </a:rPr>
              <a:t>.</a:t>
            </a:r>
            <a:endParaRPr lang="en-US" sz="5301" spc="79" dirty="0">
              <a:solidFill>
                <a:srgbClr val="004AAD"/>
              </a:solidFill>
              <a:latin typeface="Evolventa Bold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07296" y="3803651"/>
            <a:ext cx="26064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Evolventa" panose="020B0604020202020204" charset="0"/>
              </a:rPr>
              <a:t>4,7 </a:t>
            </a:r>
            <a:r>
              <a:rPr lang="ru-RU" sz="4000" dirty="0">
                <a:solidFill>
                  <a:schemeClr val="bg1"/>
                </a:solidFill>
                <a:latin typeface="Evolventa" panose="020B0604020202020204" charset="0"/>
              </a:rPr>
              <a:t>км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757693" y="8751072"/>
            <a:ext cx="23314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Evolventa" panose="020B0604020202020204" charset="0"/>
              </a:rPr>
              <a:t>1,8 </a:t>
            </a:r>
            <a:r>
              <a:rPr lang="ru-RU" sz="4000" dirty="0">
                <a:solidFill>
                  <a:schemeClr val="bg1"/>
                </a:solidFill>
                <a:latin typeface="Evolventa" panose="020B0604020202020204" charset="0"/>
              </a:rPr>
              <a:t>км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22" y="2263180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584" y="1872926"/>
            <a:ext cx="3499024" cy="39302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768" y="5222972"/>
            <a:ext cx="3822804" cy="5097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304" y="5612520"/>
            <a:ext cx="3600400" cy="4800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176" y="1855519"/>
            <a:ext cx="3375622" cy="39476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900" y="4658413"/>
            <a:ext cx="6520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Evolventa" panose="020B0604020202020204" charset="0"/>
              </a:rPr>
              <a:t>ПЛЕССКОЕ ГОРОДСКОЕ ПОСЕЛЕНИЕ</a:t>
            </a:r>
            <a:endParaRPr lang="ru-RU" sz="2800" dirty="0">
              <a:solidFill>
                <a:schemeClr val="bg1"/>
              </a:solidFill>
              <a:latin typeface="Evolventa" panose="020B06040202020202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29593" y="5803187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Evolventa" panose="020B0604020202020204" charset="0"/>
              </a:rPr>
              <a:t>3,4 км</a:t>
            </a:r>
            <a:endParaRPr lang="ru-RU" sz="4000" dirty="0">
              <a:solidFill>
                <a:schemeClr val="bg1"/>
              </a:solidFill>
              <a:latin typeface="Evolventa" panose="020B0604020202020204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552712" y="-326258"/>
            <a:ext cx="6781172" cy="4559446"/>
            <a:chOff x="0" y="0"/>
            <a:chExt cx="1930400" cy="12979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3893115" y="6749693"/>
            <a:ext cx="6781172" cy="4559446"/>
            <a:chOff x="0" y="0"/>
            <a:chExt cx="1930400" cy="12979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591272" y="125055"/>
            <a:ext cx="15256943" cy="2975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ru-RU" sz="4856" dirty="0" smtClean="0">
                <a:solidFill>
                  <a:srgbClr val="31356E"/>
                </a:solidFill>
                <a:latin typeface="Evolventa Bold"/>
              </a:rPr>
              <a:t> </a:t>
            </a:r>
            <a:r>
              <a:rPr lang="en-US" sz="4856" dirty="0" smtClean="0">
                <a:solidFill>
                  <a:srgbClr val="31356E"/>
                </a:solidFill>
                <a:latin typeface="Evolventa Bold"/>
              </a:rPr>
              <a:t>НАЦИОНАЛЬНЫЙ </a:t>
            </a:r>
            <a:r>
              <a:rPr lang="en-US" sz="4856" dirty="0">
                <a:solidFill>
                  <a:srgbClr val="31356E"/>
                </a:solidFill>
                <a:latin typeface="Evolventa Bold"/>
              </a:rPr>
              <a:t>ПРОЕКТ</a:t>
            </a:r>
          </a:p>
          <a:p>
            <a:pPr>
              <a:lnSpc>
                <a:spcPts val="5828"/>
              </a:lnSpc>
            </a:pPr>
            <a:r>
              <a:rPr lang="ru-RU" sz="4856" dirty="0" smtClean="0">
                <a:solidFill>
                  <a:srgbClr val="31356E"/>
                </a:solidFill>
                <a:latin typeface="Evolventa Bold"/>
              </a:rPr>
              <a:t>«</a:t>
            </a:r>
            <a:r>
              <a:rPr lang="en-US" sz="4856" dirty="0" smtClean="0">
                <a:solidFill>
                  <a:srgbClr val="31356E"/>
                </a:solidFill>
                <a:latin typeface="Evolventa Bold"/>
              </a:rPr>
              <a:t>БЕЗОПАСНЫЕ </a:t>
            </a:r>
            <a:r>
              <a:rPr lang="en-US" sz="4856" dirty="0">
                <a:solidFill>
                  <a:srgbClr val="31356E"/>
                </a:solidFill>
                <a:latin typeface="Evolventa Bold"/>
              </a:rPr>
              <a:t>КАЧЕСТВЕННЫЕ </a:t>
            </a:r>
            <a:r>
              <a:rPr lang="en-US" sz="4856" dirty="0" smtClean="0">
                <a:solidFill>
                  <a:srgbClr val="31356E"/>
                </a:solidFill>
                <a:latin typeface="Evolventa Bold"/>
              </a:rPr>
              <a:t>ДОРОГИ</a:t>
            </a:r>
            <a:r>
              <a:rPr lang="ru-RU" sz="4856" dirty="0" smtClean="0">
                <a:solidFill>
                  <a:srgbClr val="31356E"/>
                </a:solidFill>
                <a:latin typeface="Evolventa Bold"/>
              </a:rPr>
              <a:t>»</a:t>
            </a:r>
          </a:p>
          <a:p>
            <a:pPr>
              <a:lnSpc>
                <a:spcPts val="5828"/>
              </a:lnSpc>
            </a:pPr>
            <a:r>
              <a:rPr lang="ru-RU" sz="4856" dirty="0" smtClean="0">
                <a:solidFill>
                  <a:srgbClr val="31356E"/>
                </a:solidFill>
                <a:latin typeface="Evolventa Bold"/>
              </a:rPr>
              <a:t> Средства областного бюджета 31, 8 млн.руб.</a:t>
            </a:r>
            <a:endParaRPr lang="en-US" sz="4856" dirty="0">
              <a:solidFill>
                <a:srgbClr val="31356E"/>
              </a:solidFill>
              <a:latin typeface="Evolventa Bold"/>
            </a:endParaRPr>
          </a:p>
          <a:p>
            <a:pPr>
              <a:lnSpc>
                <a:spcPts val="5828"/>
              </a:lnSpc>
            </a:pPr>
            <a:endParaRPr lang="en-US" sz="4856" dirty="0">
              <a:solidFill>
                <a:srgbClr val="31356E"/>
              </a:solidFill>
              <a:latin typeface="Evolventa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545132"/>
            <a:ext cx="2935007" cy="29350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16" y="2641036"/>
            <a:ext cx="14636860" cy="72753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3812806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552712" y="-326258"/>
            <a:ext cx="6781172" cy="4559446"/>
            <a:chOff x="0" y="0"/>
            <a:chExt cx="1930400" cy="12979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4189899" y="6813502"/>
            <a:ext cx="6781172" cy="4559446"/>
            <a:chOff x="0" y="0"/>
            <a:chExt cx="1930400" cy="12979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591273" y="125055"/>
            <a:ext cx="14257584" cy="2975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ru-RU" sz="4856" dirty="0" smtClean="0">
                <a:solidFill>
                  <a:srgbClr val="31356E"/>
                </a:solidFill>
                <a:latin typeface="Evolventa Bold"/>
              </a:rPr>
              <a:t> </a:t>
            </a:r>
            <a:r>
              <a:rPr lang="en-US" sz="4856" dirty="0" smtClean="0">
                <a:solidFill>
                  <a:srgbClr val="31356E"/>
                </a:solidFill>
                <a:latin typeface="Evolventa Bold"/>
              </a:rPr>
              <a:t>НАЦИОНАЛЬНЫЙ </a:t>
            </a:r>
            <a:r>
              <a:rPr lang="en-US" sz="4856" dirty="0">
                <a:solidFill>
                  <a:srgbClr val="31356E"/>
                </a:solidFill>
                <a:latin typeface="Evolventa Bold"/>
              </a:rPr>
              <a:t>ПРОЕКТ</a:t>
            </a:r>
          </a:p>
          <a:p>
            <a:pPr>
              <a:lnSpc>
                <a:spcPts val="5828"/>
              </a:lnSpc>
            </a:pPr>
            <a:r>
              <a:rPr lang="ru-RU" sz="4856" dirty="0" smtClean="0">
                <a:solidFill>
                  <a:srgbClr val="31356E"/>
                </a:solidFill>
                <a:latin typeface="Evolventa Bold"/>
              </a:rPr>
              <a:t>«</a:t>
            </a:r>
            <a:r>
              <a:rPr lang="en-US" sz="4856" dirty="0" smtClean="0">
                <a:solidFill>
                  <a:srgbClr val="31356E"/>
                </a:solidFill>
                <a:latin typeface="Evolventa Bold"/>
              </a:rPr>
              <a:t>БЕЗОПАСНЫЕ </a:t>
            </a:r>
            <a:r>
              <a:rPr lang="en-US" sz="4856" dirty="0">
                <a:solidFill>
                  <a:srgbClr val="31356E"/>
                </a:solidFill>
                <a:latin typeface="Evolventa Bold"/>
              </a:rPr>
              <a:t>КАЧЕСТВЕННЫЕ </a:t>
            </a:r>
            <a:r>
              <a:rPr lang="en-US" sz="4856" dirty="0" smtClean="0">
                <a:solidFill>
                  <a:srgbClr val="31356E"/>
                </a:solidFill>
                <a:latin typeface="Evolventa Bold"/>
              </a:rPr>
              <a:t>ДОРОГИ</a:t>
            </a:r>
            <a:r>
              <a:rPr lang="ru-RU" sz="4856" dirty="0" smtClean="0">
                <a:solidFill>
                  <a:srgbClr val="31356E"/>
                </a:solidFill>
                <a:latin typeface="Evolventa Bold"/>
              </a:rPr>
              <a:t>»</a:t>
            </a:r>
          </a:p>
          <a:p>
            <a:pPr>
              <a:lnSpc>
                <a:spcPts val="5828"/>
              </a:lnSpc>
            </a:pPr>
            <a:endParaRPr lang="en-US" sz="4856" dirty="0">
              <a:solidFill>
                <a:srgbClr val="31356E"/>
              </a:solidFill>
              <a:latin typeface="Evolventa Bold"/>
            </a:endParaRPr>
          </a:p>
          <a:p>
            <a:pPr>
              <a:lnSpc>
                <a:spcPts val="5828"/>
              </a:lnSpc>
            </a:pPr>
            <a:endParaRPr lang="en-US" sz="4856" dirty="0">
              <a:solidFill>
                <a:srgbClr val="31356E"/>
              </a:solidFill>
              <a:latin typeface="Evolventa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545132"/>
            <a:ext cx="2935007" cy="29350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0731" y="2429299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Evolventa Bold" panose="020B0604020202020204" charset="0"/>
              </a:rPr>
              <a:t>Приволжск</a:t>
            </a:r>
            <a:endParaRPr lang="ru-RU" sz="4400" b="1" dirty="0">
              <a:solidFill>
                <a:srgbClr val="002060"/>
              </a:solidFill>
              <a:latin typeface="Evolventa Bold" panose="020B060402020202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2980" y="2429299"/>
            <a:ext cx="49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Evolventa Bold" panose="020B0604020202020204" charset="0"/>
              </a:rPr>
              <a:t>Приволжский район</a:t>
            </a:r>
            <a:endParaRPr lang="ru-RU" sz="4400" b="1" dirty="0">
              <a:solidFill>
                <a:srgbClr val="002060"/>
              </a:solidFill>
              <a:latin typeface="Evolventa Bold" panose="020B060402020202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183383" y="2581699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Evolventa Bold" panose="020B0604020202020204" charset="0"/>
              </a:rPr>
              <a:t>Плес</a:t>
            </a:r>
            <a:endParaRPr lang="ru-RU" sz="4400" b="1" dirty="0">
              <a:solidFill>
                <a:srgbClr val="002060"/>
              </a:solidFill>
              <a:latin typeface="Evolventa Bold" panose="020B060402020202020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8416" y="3351140"/>
            <a:ext cx="5419283" cy="6096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ул. Б. Московская - </a:t>
            </a:r>
            <a:r>
              <a:rPr lang="ru-RU" sz="28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0,901 </a:t>
            </a:r>
            <a:r>
              <a:rPr lang="ru-RU" sz="2800" dirty="0" smtClean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км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endParaRPr lang="ru-RU" dirty="0">
              <a:solidFill>
                <a:srgbClr val="002060"/>
              </a:solidFill>
              <a:latin typeface="Evolventa Bold" panose="020B0604020202020204" charset="0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ул. </a:t>
            </a:r>
            <a:r>
              <a:rPr lang="ru-RU" sz="2400" dirty="0" smtClean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Б. </a:t>
            </a:r>
            <a:r>
              <a:rPr lang="ru-RU" sz="24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Хмельницкого- </a:t>
            </a:r>
            <a:r>
              <a:rPr lang="ru-RU" sz="28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0.511 км</a:t>
            </a:r>
            <a:endParaRPr lang="ru-RU" sz="2000" dirty="0">
              <a:solidFill>
                <a:srgbClr val="002060"/>
              </a:solidFill>
              <a:latin typeface="Evolventa Bold" panose="020B0604020202020204" charset="0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 </a:t>
            </a:r>
            <a:r>
              <a:rPr lang="ru-RU" sz="2800" dirty="0" smtClean="0">
                <a:solidFill>
                  <a:srgbClr val="FF0000"/>
                </a:solidFill>
                <a:latin typeface="Evolventa Bold" panose="020B0604020202020204" charset="0"/>
                <a:ea typeface="Calibri"/>
                <a:cs typeface="Times New Roman"/>
              </a:rPr>
              <a:t>ЧАСТИ </a:t>
            </a:r>
            <a:r>
              <a:rPr lang="ru-RU" sz="2800" dirty="0">
                <a:solidFill>
                  <a:srgbClr val="FF0000"/>
                </a:solidFill>
                <a:latin typeface="Evolventa Bold" panose="020B0604020202020204" charset="0"/>
                <a:ea typeface="Calibri"/>
                <a:cs typeface="Times New Roman"/>
              </a:rPr>
              <a:t>улиц:</a:t>
            </a:r>
            <a:endParaRPr lang="ru-RU" sz="2000" dirty="0">
              <a:solidFill>
                <a:srgbClr val="FF0000"/>
              </a:solidFill>
              <a:latin typeface="Evolventa Bold" panose="020B0604020202020204" charset="0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Ул</a:t>
            </a:r>
            <a:r>
              <a:rPr lang="ru-RU" sz="24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. Степана Разина- </a:t>
            </a:r>
            <a:r>
              <a:rPr lang="ru-RU" sz="28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0,423 </a:t>
            </a:r>
            <a:r>
              <a:rPr lang="ru-RU" sz="2800" dirty="0" smtClean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км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endParaRPr lang="ru-RU" dirty="0">
              <a:solidFill>
                <a:srgbClr val="002060"/>
              </a:solidFill>
              <a:latin typeface="Evolventa Bold" panose="020B0604020202020204" charset="0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ул. Ворошилова - </a:t>
            </a:r>
            <a:r>
              <a:rPr lang="ru-RU" sz="28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0.587 </a:t>
            </a:r>
            <a:r>
              <a:rPr lang="ru-RU" sz="2800" dirty="0" smtClean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км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endParaRPr lang="ru-RU" dirty="0">
              <a:solidFill>
                <a:srgbClr val="002060"/>
              </a:solidFill>
              <a:latin typeface="Evolventa Bold" panose="020B0604020202020204" charset="0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ул. Свердлова - </a:t>
            </a:r>
            <a:r>
              <a:rPr lang="ru-RU" sz="28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0.238 </a:t>
            </a:r>
            <a:r>
              <a:rPr lang="ru-RU" sz="2800" dirty="0" smtClean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км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endParaRPr lang="ru-RU" dirty="0">
              <a:solidFill>
                <a:srgbClr val="002060"/>
              </a:solidFill>
              <a:latin typeface="Evolventa Bold" panose="020B0604020202020204" charset="0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ул. Фурманова - </a:t>
            </a:r>
            <a:r>
              <a:rPr lang="ru-RU" sz="28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0,284 </a:t>
            </a:r>
            <a:r>
              <a:rPr lang="ru-RU" sz="2800" dirty="0" smtClean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км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endParaRPr lang="ru-RU" dirty="0">
              <a:solidFill>
                <a:srgbClr val="002060"/>
              </a:solidFill>
              <a:latin typeface="Evolventa Bold" panose="020B0604020202020204" charset="0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ул. Пушкина - </a:t>
            </a:r>
            <a:r>
              <a:rPr lang="ru-RU" sz="28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0.196 </a:t>
            </a:r>
            <a:r>
              <a:rPr lang="ru-RU" sz="2800" dirty="0" smtClean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км</a:t>
            </a: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endParaRPr lang="ru-RU" dirty="0">
              <a:solidFill>
                <a:srgbClr val="002060"/>
              </a:solidFill>
              <a:latin typeface="Evolventa Bold" panose="020B0604020202020204" charset="0"/>
              <a:ea typeface="Calibri"/>
              <a:cs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62982" y="4074338"/>
            <a:ext cx="6336704" cy="5188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err="1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д.Борисково</a:t>
            </a:r>
            <a:r>
              <a:rPr lang="ru-RU" sz="24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 - </a:t>
            </a:r>
            <a:r>
              <a:rPr lang="ru-RU" sz="28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0,285 км</a:t>
            </a:r>
            <a:endParaRPr lang="ru-RU" sz="2000" dirty="0">
              <a:solidFill>
                <a:srgbClr val="002060"/>
              </a:solidFill>
              <a:latin typeface="Evolventa Bold" panose="020B0604020202020204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д. Селиверстово-</a:t>
            </a:r>
            <a:r>
              <a:rPr lang="ru-RU" sz="28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0,379 км</a:t>
            </a:r>
            <a:endParaRPr lang="ru-RU" sz="2000" dirty="0">
              <a:solidFill>
                <a:srgbClr val="002060"/>
              </a:solidFill>
              <a:latin typeface="Evolventa Bold" panose="020B0604020202020204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rgbClr val="FF0000"/>
                </a:solidFill>
                <a:latin typeface="Evolventa Bold" panose="020B0604020202020204" charset="0"/>
                <a:ea typeface="Calibri"/>
                <a:cs typeface="Times New Roman"/>
              </a:rPr>
              <a:t>ПОДЪЕЗД: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к</a:t>
            </a:r>
            <a:r>
              <a:rPr lang="ru-RU" sz="2400" dirty="0" smtClean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д. </a:t>
            </a:r>
            <a:r>
              <a:rPr lang="ru-RU" sz="2400" dirty="0" err="1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Ряполово</a:t>
            </a:r>
            <a:r>
              <a:rPr lang="ru-RU" sz="24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 - </a:t>
            </a:r>
            <a:r>
              <a:rPr lang="ru-RU" sz="28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0.167 км</a:t>
            </a:r>
            <a:endParaRPr lang="ru-RU" sz="2000" dirty="0">
              <a:solidFill>
                <a:srgbClr val="002060"/>
              </a:solidFill>
              <a:latin typeface="Evolventa Bold" panose="020B0604020202020204" charset="0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к д</a:t>
            </a:r>
            <a:r>
              <a:rPr lang="ru-RU" sz="24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. </a:t>
            </a:r>
            <a:r>
              <a:rPr lang="ru-RU" sz="2400" dirty="0" err="1" smtClean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Шербинино-д.Шербинино</a:t>
            </a:r>
            <a:r>
              <a:rPr lang="ru-RU" sz="2400" dirty="0" smtClean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- </a:t>
            </a:r>
          </a:p>
          <a:p>
            <a:pPr>
              <a:spcAft>
                <a:spcPts val="1000"/>
              </a:spcAft>
            </a:pPr>
            <a:r>
              <a:rPr lang="ru-RU" sz="2800" dirty="0" smtClean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0,472 км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rgbClr val="FF0000"/>
                </a:solidFill>
                <a:latin typeface="Evolventa Bold" panose="020B0604020202020204" charset="0"/>
                <a:ea typeface="Calibri"/>
                <a:cs typeface="Times New Roman"/>
              </a:rPr>
              <a:t>УЧАСТОК</a:t>
            </a:r>
            <a:r>
              <a:rPr lang="ru-RU" sz="2400" dirty="0" smtClean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 </a:t>
            </a:r>
            <a:r>
              <a:rPr lang="ru-RU" sz="2400" dirty="0" smtClean="0">
                <a:solidFill>
                  <a:srgbClr val="FF0000"/>
                </a:solidFill>
                <a:latin typeface="Evolventa Bold" panose="020B0604020202020204" charset="0"/>
                <a:ea typeface="Calibri"/>
                <a:cs typeface="Times New Roman"/>
              </a:rPr>
              <a:t>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по </a:t>
            </a:r>
            <a:r>
              <a:rPr lang="ru-RU" sz="24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ул. Центральная с. Рождествено- </a:t>
            </a:r>
            <a:r>
              <a:rPr lang="ru-RU" sz="28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0.242 км</a:t>
            </a:r>
            <a:endParaRPr lang="ru-RU" sz="2000" dirty="0">
              <a:solidFill>
                <a:srgbClr val="002060"/>
              </a:solidFill>
              <a:latin typeface="Evolventa Bold" panose="020B0604020202020204" charset="0"/>
              <a:ea typeface="Calibri"/>
              <a:cs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542668" y="3719089"/>
            <a:ext cx="5796136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ул</a:t>
            </a:r>
            <a:r>
              <a:rPr lang="ru-RU" sz="24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. Первомайская-пер. Полевой - </a:t>
            </a:r>
            <a:r>
              <a:rPr lang="ru-RU" sz="2800" dirty="0" smtClean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0.720 км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ул</a:t>
            </a:r>
            <a:r>
              <a:rPr lang="ru-RU" sz="24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. Дзержинского-пер. Комсомольский- </a:t>
            </a:r>
            <a:r>
              <a:rPr lang="ru-RU" sz="28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0.650 </a:t>
            </a:r>
            <a:r>
              <a:rPr lang="ru-RU" sz="2800" dirty="0" smtClean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км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ул</a:t>
            </a:r>
            <a:r>
              <a:rPr lang="ru-RU" sz="24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. Ленина - </a:t>
            </a:r>
            <a:r>
              <a:rPr lang="ru-RU" sz="28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0.680 </a:t>
            </a:r>
            <a:r>
              <a:rPr lang="ru-RU" sz="2800" dirty="0" smtClean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км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д</a:t>
            </a:r>
            <a:r>
              <a:rPr lang="ru-RU" sz="24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. </a:t>
            </a:r>
            <a:r>
              <a:rPr lang="ru-RU" sz="2400" dirty="0" err="1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Филисово</a:t>
            </a:r>
            <a:r>
              <a:rPr lang="ru-RU" sz="24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 - </a:t>
            </a:r>
            <a:r>
              <a:rPr lang="ru-RU" sz="2800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1,367 км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044" y="6958957"/>
            <a:ext cx="6581336" cy="4606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0181482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840" y="1925787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tx2"/>
                </a:solidFill>
                <a:latin typeface="Evolventa" panose="020B0604020202020204" charset="0"/>
              </a:rPr>
              <a:t>Ямочный ремонт  дорог</a:t>
            </a:r>
            <a:endParaRPr lang="ru-RU" sz="4400" b="1" dirty="0">
              <a:solidFill>
                <a:schemeClr val="tx2"/>
              </a:solidFill>
              <a:latin typeface="Evolventa" panose="020B060402020202020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80" y="2387745"/>
            <a:ext cx="9482336" cy="7111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2"/>
          <p:cNvGrpSpPr/>
          <p:nvPr/>
        </p:nvGrpSpPr>
        <p:grpSpPr>
          <a:xfrm rot="-10800000">
            <a:off x="15840744" y="-1"/>
            <a:ext cx="2447256" cy="2551212"/>
            <a:chOff x="0" y="0"/>
            <a:chExt cx="6350000" cy="6339840"/>
          </a:xfrm>
          <a:solidFill>
            <a:schemeClr val="tx2"/>
          </a:solidFill>
        </p:grpSpPr>
        <p:sp>
          <p:nvSpPr>
            <p:cNvPr id="6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7" name="Group 2"/>
          <p:cNvGrpSpPr/>
          <p:nvPr/>
        </p:nvGrpSpPr>
        <p:grpSpPr>
          <a:xfrm>
            <a:off x="0" y="7755418"/>
            <a:ext cx="2447256" cy="2551212"/>
            <a:chOff x="0" y="0"/>
            <a:chExt cx="6350000" cy="6339840"/>
          </a:xfrm>
          <a:solidFill>
            <a:schemeClr val="tx2"/>
          </a:solidFill>
        </p:grpSpPr>
        <p:sp>
          <p:nvSpPr>
            <p:cNvPr id="8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sp>
        <p:nvSpPr>
          <p:cNvPr id="4" name="TextBox 3"/>
          <p:cNvSpPr txBox="1"/>
          <p:nvPr/>
        </p:nvSpPr>
        <p:spPr>
          <a:xfrm>
            <a:off x="4959834" y="767773"/>
            <a:ext cx="8389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tx2"/>
                </a:solidFill>
                <a:latin typeface="Evolventa" panose="020B0604020202020204" charset="0"/>
              </a:rPr>
              <a:t>Содержание дорог</a:t>
            </a:r>
            <a:endParaRPr lang="ru-RU" sz="6000" b="1" dirty="0">
              <a:solidFill>
                <a:schemeClr val="tx2"/>
              </a:solidFill>
              <a:latin typeface="Evolventa" panose="020B06040202020202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9725" y="2839244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tx2"/>
                </a:solidFill>
                <a:latin typeface="Evolventa" panose="020B0604020202020204" charset="0"/>
              </a:rPr>
              <a:t>Выпиловка деревьев</a:t>
            </a:r>
            <a:endParaRPr lang="ru-RU" sz="4400" b="1" dirty="0">
              <a:solidFill>
                <a:schemeClr val="tx2"/>
              </a:solidFill>
              <a:latin typeface="Evolventa" panose="020B06040202020202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9415" y="3907874"/>
            <a:ext cx="74507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Evolventa" panose="020B0604020202020204" charset="0"/>
              </a:rPr>
              <a:t>Установка дорожных знаков</a:t>
            </a:r>
            <a:endParaRPr lang="ru-RU" sz="4400" b="1" dirty="0">
              <a:solidFill>
                <a:schemeClr val="tx2"/>
              </a:solidFill>
              <a:latin typeface="Evolventa" panose="020B060402020202020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3" r="2931" b="19335"/>
          <a:stretch/>
        </p:blipFill>
        <p:spPr>
          <a:xfrm>
            <a:off x="62486" y="5482514"/>
            <a:ext cx="8287970" cy="463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0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503040" y="174948"/>
            <a:ext cx="11106944" cy="3616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427"/>
              </a:lnSpc>
            </a:pPr>
            <a:r>
              <a:rPr lang="en-US" sz="7856" dirty="0">
                <a:solidFill>
                  <a:schemeClr val="bg1"/>
                </a:solidFill>
                <a:latin typeface="Evolventa Bold"/>
              </a:rPr>
              <a:t>ЖИЛИЩНО-КОММУНАЛЬНОЕ </a:t>
            </a:r>
          </a:p>
          <a:p>
            <a:pPr>
              <a:lnSpc>
                <a:spcPts val="9427"/>
              </a:lnSpc>
            </a:pPr>
            <a:r>
              <a:rPr lang="en-US" sz="7856" dirty="0">
                <a:solidFill>
                  <a:schemeClr val="bg1"/>
                </a:solidFill>
                <a:latin typeface="Evolventa Bold"/>
              </a:rPr>
              <a:t>ХОЗЯЙСТВО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913" y="-28211"/>
            <a:ext cx="3621087" cy="34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78" b="89953" l="9942" r="89942">
                        <a14:foregroundMark x1="56257" y1="19937" x2="56257" y2="19937"/>
                        <a14:foregroundMark x1="58480" y1="25275" x2="58480" y2="25275"/>
                        <a14:foregroundMark x1="54737" y1="24961" x2="54737" y2="24961"/>
                        <a14:foregroundMark x1="61404" y1="17739" x2="61404" y2="17739"/>
                        <a14:foregroundMark x1="50058" y1="16797" x2="50058" y2="16797"/>
                        <a14:foregroundMark x1="57076" y1="12088" x2="57076" y2="12088"/>
                        <a14:foregroundMark x1="53099" y1="7378" x2="53099" y2="7378"/>
                        <a14:foregroundMark x1="46082" y1="11617" x2="46082" y2="11617"/>
                        <a14:foregroundMark x1="31111" y1="23862" x2="31111" y2="23862"/>
                        <a14:foregroundMark x1="31345" y1="32810" x2="31345" y2="32810"/>
                        <a14:foregroundMark x1="25497" y1="28100" x2="25497" y2="28100"/>
                        <a14:foregroundMark x1="48187" y1="30612" x2="48187" y2="30612"/>
                        <a14:foregroundMark x1="40468" y1="40031" x2="40468" y2="40031"/>
                        <a14:foregroundMark x1="58480" y1="32182" x2="58480" y2="32182"/>
                        <a14:foregroundMark x1="54152" y1="34380" x2="54152" y2="34380"/>
                        <a14:foregroundMark x1="52281" y1="33281" x2="52281" y2="33281"/>
                        <a14:foregroundMark x1="50175" y1="34223" x2="50175" y2="34223"/>
                        <a14:foregroundMark x1="29240" y1="29199" x2="29240" y2="29199"/>
                        <a14:foregroundMark x1="31345" y1="53375" x2="31345" y2="53375"/>
                        <a14:foregroundMark x1="29474" y1="48666" x2="29474" y2="48666"/>
                        <a14:foregroundMark x1="32281" y1="51805" x2="32281" y2="51805"/>
                        <a14:foregroundMark x1="32281" y1="55416" x2="32281" y2="55416"/>
                        <a14:foregroundMark x1="29240" y1="33595" x2="29240" y2="33595"/>
                        <a14:foregroundMark x1="24211" y1="50706" x2="24211" y2="50706"/>
                        <a14:foregroundMark x1="27719" y1="54474" x2="27719" y2="54474"/>
                        <a14:foregroundMark x1="20468" y1="61538" x2="20468" y2="61538"/>
                        <a14:foregroundMark x1="18363" y1="69074" x2="19415" y2="69074"/>
                        <a14:foregroundMark x1="19649" y1="66248" x2="19649" y2="66248"/>
                        <a14:foregroundMark x1="13567" y1="65777" x2="13567" y2="65777"/>
                        <a14:foregroundMark x1="13216" y1="58242" x2="13216" y2="58242"/>
                        <a14:foregroundMark x1="19064" y1="56515" x2="19064" y2="56515"/>
                        <a14:foregroundMark x1="19883" y1="49294" x2="19883" y2="49294"/>
                        <a14:foregroundMark x1="78480" y1="46939" x2="78480" y2="46939"/>
                        <a14:foregroundMark x1="70643" y1="49765" x2="70643" y2="49765"/>
                        <a14:foregroundMark x1="83275" y1="58713" x2="82690" y2="57928"/>
                        <a14:foregroundMark x1="69591" y1="31868" x2="69591" y2="31868"/>
                        <a14:foregroundMark x1="67251" y1="28571" x2="67251" y2="28571"/>
                        <a14:foregroundMark x1="66667" y1="23077" x2="66667" y2="23077"/>
                        <a14:foregroundMark x1="63275" y1="49294" x2="63275" y2="49294"/>
                        <a14:foregroundMark x1="58480" y1="49294" x2="58480" y2="49294"/>
                        <a14:foregroundMark x1="44444" y1="50706" x2="44444" y2="50706"/>
                        <a14:foregroundMark x1="65614" y1="47881" x2="65614" y2="47881"/>
                        <a14:foregroundMark x1="69942" y1="56515" x2="69942" y2="56515"/>
                        <a14:foregroundMark x1="72632" y1="56515" x2="72632" y2="56515"/>
                        <a14:foregroundMark x1="78480" y1="58242" x2="78480" y2="58242"/>
                        <a14:backgroundMark x1="78246" y1="50392" x2="78246" y2="50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34" y="2263180"/>
            <a:ext cx="11820674" cy="88067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608496" y="823021"/>
            <a:ext cx="3672408" cy="91572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8264203">
            <a:off x="14468256" y="-767497"/>
            <a:ext cx="4887380" cy="46917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4091" y="2064"/>
            <a:ext cx="11161240" cy="861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002060"/>
                </a:solidFill>
                <a:latin typeface="Evolventa Bold" panose="020B0604020202020204" charset="0"/>
              </a:rPr>
              <a:t>Благоустройство</a:t>
            </a:r>
            <a:r>
              <a:rPr lang="ru-RU" sz="3200" dirty="0" smtClean="0">
                <a:solidFill>
                  <a:srgbClr val="002060"/>
                </a:solidFill>
                <a:latin typeface="Evolventa Bold" panose="020B0604020202020204" charset="0"/>
              </a:rPr>
              <a:t> </a:t>
            </a:r>
          </a:p>
          <a:p>
            <a:r>
              <a:rPr lang="ru-RU" sz="3200" dirty="0" smtClean="0">
                <a:solidFill>
                  <a:srgbClr val="FF0000"/>
                </a:solidFill>
                <a:latin typeface="Evolventa Bold" panose="020B0604020202020204" charset="0"/>
              </a:rPr>
              <a:t>СУБСИДИИ: </a:t>
            </a:r>
          </a:p>
          <a:p>
            <a:endParaRPr lang="ru-RU" sz="3200" dirty="0">
              <a:solidFill>
                <a:srgbClr val="002060"/>
              </a:solidFill>
              <a:latin typeface="Evolventa Bold" panose="020B060402020202020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Evolventa Bold" panose="020B0604020202020204" charset="0"/>
              </a:rPr>
              <a:t>ПОДГОТОВКА К ОТОПИТЕЛЬНОМУ СЕЗОНУ  - БОЛЕЕ 300 ТЫС.РУБ.</a:t>
            </a:r>
          </a:p>
          <a:p>
            <a:endParaRPr lang="ru-RU" sz="3200" dirty="0">
              <a:solidFill>
                <a:srgbClr val="002060"/>
              </a:solidFill>
              <a:latin typeface="Evolventa Bold" panose="020B060402020202020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Evolventa Bold" panose="020B0604020202020204" charset="0"/>
              </a:rPr>
              <a:t>СОДЕРЖАНИЕ ИНЖЕНЕРНОЙ ЗАЩИТЫ ДАМБЫ - БОЛЕЕ 1 МЛН РУБ.</a:t>
            </a:r>
          </a:p>
          <a:p>
            <a:endParaRPr lang="ru-RU" sz="3200" dirty="0" smtClean="0">
              <a:solidFill>
                <a:srgbClr val="002060"/>
              </a:solidFill>
              <a:latin typeface="Evolventa Bold" panose="020B060402020202020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Evolventa Bold" panose="020B0604020202020204" charset="0"/>
              </a:rPr>
              <a:t>СОДЕРЖАНИЕ 61 КОЛОДЦА –БОЛЕЕ 1,4 МЛН.РУБ.</a:t>
            </a:r>
          </a:p>
          <a:p>
            <a:endParaRPr lang="ru-RU" sz="2800" dirty="0">
              <a:solidFill>
                <a:srgbClr val="002060"/>
              </a:solidFill>
              <a:latin typeface="Evolventa Bold" panose="020B060402020202020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Evolventa Bold" panose="020B0604020202020204" charset="0"/>
              </a:rPr>
              <a:t>СОДЕРЖАНИЕ БАНИ – 3 МЛН.РУБ.</a:t>
            </a:r>
          </a:p>
          <a:p>
            <a:endParaRPr lang="ru-RU" sz="3200" dirty="0" smtClean="0">
              <a:solidFill>
                <a:srgbClr val="002060"/>
              </a:solidFill>
              <a:latin typeface="Evolventa Bold" panose="020B060402020202020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Evolventa Bold" panose="020B0604020202020204" charset="0"/>
              </a:rPr>
              <a:t>ГЕРБИЦИДНАЯ ОБРАБОТКА ОТ БОРЩЕВИКА – 18 ГА НА СУММУ БОЛЕЕ 300 ТЫС.РУБ.</a:t>
            </a:r>
          </a:p>
          <a:p>
            <a:endParaRPr lang="ru-RU" sz="3200" dirty="0" smtClean="0">
              <a:solidFill>
                <a:srgbClr val="002060"/>
              </a:solidFill>
              <a:latin typeface="Evolventa Bold" panose="020B060402020202020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Evolventa Bold" panose="020B0604020202020204" charset="0"/>
              </a:rPr>
              <a:t>МЕРОПРИЯТИЯ ПО ОБРАЩЕНИЮ С БЕЗНАДЗОРНЫМИ ЖИВОТНЫМИ </a:t>
            </a:r>
            <a:endParaRPr lang="ru-RU" sz="2800" dirty="0">
              <a:solidFill>
                <a:srgbClr val="002060"/>
              </a:solidFill>
              <a:latin typeface="Evolventa Bold" panose="020B060402020202020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50" b="97125" l="10000" r="90000">
                        <a14:foregroundMark x1="57667" y1="86750" x2="57667" y2="86750"/>
                        <a14:foregroundMark x1="57111" y1="83625" x2="57111" y2="83625"/>
                        <a14:foregroundMark x1="60889" y1="94500" x2="60889" y2="94500"/>
                        <a14:foregroundMark x1="57556" y1="87125" x2="57556" y2="8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835" y="3806880"/>
            <a:ext cx="567063" cy="5040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50" b="97125" l="10000" r="90000">
                        <a14:foregroundMark x1="57667" y1="86750" x2="57667" y2="86750"/>
                        <a14:foregroundMark x1="57111" y1="83625" x2="57111" y2="83625"/>
                        <a14:foregroundMark x1="60889" y1="94500" x2="60889" y2="94500"/>
                        <a14:foregroundMark x1="57556" y1="87125" x2="57556" y2="8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6" y="6223620"/>
            <a:ext cx="558271" cy="4962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50" b="97125" l="10000" r="90000">
                        <a14:foregroundMark x1="57667" y1="86750" x2="57667" y2="86750"/>
                        <a14:foregroundMark x1="57111" y1="83625" x2="57111" y2="83625"/>
                        <a14:foregroundMark x1="60889" y1="94500" x2="60889" y2="94500"/>
                        <a14:foregroundMark x1="57556" y1="87125" x2="57556" y2="8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6" y="8498761"/>
            <a:ext cx="567063" cy="5040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50" b="97125" l="10000" r="90000">
                        <a14:foregroundMark x1="57667" y1="86750" x2="57667" y2="86750"/>
                        <a14:foregroundMark x1="57111" y1="83625" x2="57111" y2="83625"/>
                        <a14:foregroundMark x1="60889" y1="94500" x2="60889" y2="94500"/>
                        <a14:foregroundMark x1="57556" y1="87125" x2="57556" y2="8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96" y="7460938"/>
            <a:ext cx="549973" cy="4888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124" y="233028"/>
            <a:ext cx="6824632" cy="42281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001" y="4705230"/>
            <a:ext cx="6120680" cy="63961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04091" y="8741207"/>
            <a:ext cx="11922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Evolventa Bold" panose="020B0604020202020204" charset="0"/>
              </a:rPr>
              <a:t>УСТАНОВКА 2 КОНТЕЙНЕРНЫХ ПЛОЩАДОК Г. ПРИВОЛЖСК</a:t>
            </a:r>
            <a:endParaRPr lang="ru-RU" sz="2800" dirty="0">
              <a:solidFill>
                <a:srgbClr val="002060"/>
              </a:solidFill>
              <a:latin typeface="Evolventa Bold" panose="020B060402020202020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98" y="1631020"/>
            <a:ext cx="710873" cy="5213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95" y="2953296"/>
            <a:ext cx="723976" cy="5309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22" y="4310936"/>
            <a:ext cx="753232" cy="5523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9" y="5215508"/>
            <a:ext cx="753232" cy="55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9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146935" y="-30976"/>
            <a:ext cx="2379966" cy="2376159"/>
            <a:chOff x="0" y="0"/>
            <a:chExt cx="6350000" cy="6339840"/>
          </a:xfrm>
          <a:solidFill>
            <a:schemeClr val="tx2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5936107" y="7988528"/>
            <a:ext cx="2379966" cy="2376159"/>
            <a:chOff x="0" y="0"/>
            <a:chExt cx="6350000" cy="6339840"/>
          </a:xfrm>
          <a:solidFill>
            <a:schemeClr val="tx2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sp>
        <p:nvSpPr>
          <p:cNvPr id="7" name="TextBox 7"/>
          <p:cNvSpPr txBox="1"/>
          <p:nvPr/>
        </p:nvSpPr>
        <p:spPr>
          <a:xfrm>
            <a:off x="2669990" y="808412"/>
            <a:ext cx="7724188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ru-RU" sz="4856" dirty="0" smtClean="0">
                <a:solidFill>
                  <a:srgbClr val="31356E"/>
                </a:solidFill>
                <a:latin typeface="Evolventa Bold"/>
              </a:rPr>
              <a:t>  </a:t>
            </a:r>
            <a:r>
              <a:rPr lang="en-US" sz="4856" dirty="0" smtClean="0">
                <a:solidFill>
                  <a:srgbClr val="31356E"/>
                </a:solidFill>
                <a:latin typeface="Evolventa Bold"/>
              </a:rPr>
              <a:t>ЭНЕРГОСБЕРЕЖЕНИЕ</a:t>
            </a:r>
            <a:endParaRPr lang="en-US" sz="4856" dirty="0">
              <a:solidFill>
                <a:srgbClr val="31356E"/>
              </a:solidFill>
              <a:latin typeface="Evolventa Bold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1032" y="1903140"/>
            <a:ext cx="13803973" cy="811606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Evolventa" panose="020B060402020202020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Evolventa" panose="020B0604020202020204" charset="0"/>
              </a:rPr>
              <a:t>АКТУАЛИЗАЦИЯ СХЕМ ТЕПЛОСНАБЖЕНИЯ ПРИВОЛЖСКОГО, НОВСКОГО, ИНГАРСКОГО ПОСЕЛЕНИЙ;</a:t>
            </a:r>
          </a:p>
          <a:p>
            <a:pPr algn="just">
              <a:spcAft>
                <a:spcPts val="0"/>
              </a:spcAft>
              <a:buFont typeface="Arial"/>
              <a:buChar char="•"/>
            </a:pPr>
            <a:endParaRPr lang="ru-RU" sz="2400" b="1" dirty="0" smtClean="0">
              <a:solidFill>
                <a:srgbClr val="002060"/>
              </a:solidFill>
              <a:latin typeface="Evolventa" panose="020B0604020202020204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Evolventa" panose="020B0604020202020204" charset="0"/>
              </a:rPr>
              <a:t>  УСТАНОВКА ЖЕЛЕЗОБЕТОННЫЕ ОПОР, МОНТАЖ ПРОВОДОВ СИП И СВЕТИЛЬНИКОВ УЛИЧНОГО ОСВЕЩЕНИЯ В Г. ПРИВОЛЖСКЕ В КОЛИЧЕСТВЕ 79 ШТУК НА СУММУ 1 472 МЛН. РУБЛЕЙ.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400" b="1" dirty="0" smtClean="0">
              <a:solidFill>
                <a:srgbClr val="002060"/>
              </a:solidFill>
              <a:latin typeface="Evolventa" panose="020B0604020202020204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Evolventa" panose="020B0604020202020204" charset="0"/>
              </a:rPr>
              <a:t>  ДЕМОНТАЖ СТАРЫХ ЖЕЛЕЗОБЕТОННЫХ ОПОР ПО УЛИЦАМ ПЛЕССКИЙ В КОЛИЧЕСТВЕ 36 ШТУК НА СУММУ 179 634  РУБЛЕЙ.</a:t>
            </a:r>
          </a:p>
          <a:p>
            <a:pPr algn="just"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Evolventa" panose="020B0604020202020204" charset="0"/>
              </a:rPr>
              <a:t>  </a:t>
            </a:r>
          </a:p>
          <a:p>
            <a:pPr algn="just"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Evolventa" panose="020B0604020202020204" charset="0"/>
              </a:rPr>
              <a:t>  РЕМОНТ ТЕПЛОВОЙ ИЗОЛЯЦИИ ТРУБОПРОВОДОВ ТЕПЛОВЫХ СЕТЕЙ НА СУММУ 314 441  РУБЛЕЙ.</a:t>
            </a:r>
          </a:p>
          <a:p>
            <a:pPr algn="just">
              <a:spcAft>
                <a:spcPts val="0"/>
              </a:spcAft>
            </a:pPr>
            <a:endParaRPr lang="ru-RU" sz="2400" b="1" dirty="0" smtClean="0">
              <a:solidFill>
                <a:srgbClr val="002060"/>
              </a:solidFill>
              <a:latin typeface="Evolventa" panose="020B0604020202020204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Evolventa" panose="020B0604020202020204" charset="0"/>
              </a:rPr>
              <a:t>  ТЕХНИЧЕСКОЕ ОБСЛУЖИВАНИЕ И РЕМОНТ ЛИНИЙ ЭЛЕКТРОПЕРЕДАЧ НА ОБЩУЮ СУММУ 757 373  РУБЛЕЙ.</a:t>
            </a:r>
          </a:p>
          <a:p>
            <a:pPr algn="just"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Evolventa" panose="020B0604020202020204" charset="0"/>
              </a:rPr>
              <a:t>  </a:t>
            </a:r>
          </a:p>
          <a:p>
            <a:pPr algn="just"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Evolventa" panose="020B0604020202020204" charset="0"/>
              </a:rPr>
              <a:t>  ЗАМЕНА СВЕТИЛЬНИКОВ И ЛАМП НА СВЕТОДИОДНЫЕ В КОЛИЧЕСТВЕ 743 ШТУКИ, </a:t>
            </a:r>
          </a:p>
          <a:p>
            <a:pPr algn="just"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Evolventa" panose="020B0604020202020204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Evolventa" panose="020B0604020202020204" charset="0"/>
              </a:rPr>
              <a:t>   РЕМОНТ НАРУЖНОГО ОСВЕЩЕНИЯ В ОБРАЗОВАТЕЛЬНЫХ УЧРЕЖДЕНИЯХ И ДРУГИЕ МЕРОПРИЯТИЯ, ВСЕГО НА СУММУ БОЛЕЕ 4-Х МЛН. РУБЛЕЙ</a:t>
            </a:r>
          </a:p>
          <a:p>
            <a:r>
              <a:rPr lang="ru-RU" sz="2000" dirty="0">
                <a:solidFill>
                  <a:srgbClr val="002060"/>
                </a:solidFill>
                <a:latin typeface="YS Text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000" dirty="0">
              <a:solidFill>
                <a:srgbClr val="002060"/>
              </a:solidFill>
              <a:latin typeface="Evolventa" panose="020B0604020202020204" charset="0"/>
              <a:ea typeface="Calibri"/>
              <a:cs typeface="Times New Roman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295" y="219070"/>
            <a:ext cx="3960440" cy="5455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005" y="6363892"/>
            <a:ext cx="4917527" cy="36881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89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128" y="-32880"/>
            <a:ext cx="2171561" cy="21715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1812"/>
            <a:ext cx="893557" cy="6552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88" y="2767236"/>
            <a:ext cx="893557" cy="6552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9404"/>
            <a:ext cx="893557" cy="6552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" y="5305899"/>
            <a:ext cx="893557" cy="6552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" y="6389994"/>
            <a:ext cx="893557" cy="6552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" y="7552689"/>
            <a:ext cx="893557" cy="65527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" y="8207964"/>
            <a:ext cx="893557" cy="655275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14935" y="308295"/>
            <a:ext cx="11000760" cy="2082233"/>
            <a:chOff x="0" y="-123825"/>
            <a:chExt cx="14667680" cy="2776311"/>
          </a:xfrm>
        </p:grpSpPr>
        <p:sp>
          <p:nvSpPr>
            <p:cNvPr id="5" name="TextBox 5"/>
            <p:cNvSpPr txBox="1"/>
            <p:nvPr/>
          </p:nvSpPr>
          <p:spPr>
            <a:xfrm>
              <a:off x="0" y="-123825"/>
              <a:ext cx="14667680" cy="15916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74"/>
                </a:lnSpc>
              </a:pPr>
              <a:r>
                <a:rPr lang="en-US" sz="4061" dirty="0">
                  <a:solidFill>
                    <a:schemeClr val="bg1"/>
                  </a:solidFill>
                  <a:latin typeface="Evolventa"/>
                </a:rPr>
                <a:t>ИСПОЛНЕНИЕ КОНСОЛИДИРОВАННОГО БЮДЖЕТА в </a:t>
              </a:r>
              <a:r>
                <a:rPr lang="en-US" sz="4061" dirty="0" smtClean="0">
                  <a:solidFill>
                    <a:schemeClr val="bg1"/>
                  </a:solidFill>
                  <a:latin typeface="Evolventa"/>
                </a:rPr>
                <a:t>202</a:t>
              </a:r>
              <a:r>
                <a:rPr lang="ru-RU" sz="4061" dirty="0" smtClean="0">
                  <a:solidFill>
                    <a:schemeClr val="bg1"/>
                  </a:solidFill>
                  <a:latin typeface="Evolventa"/>
                </a:rPr>
                <a:t>2</a:t>
              </a:r>
              <a:r>
                <a:rPr lang="en-US" sz="4061" dirty="0" smtClean="0">
                  <a:solidFill>
                    <a:schemeClr val="bg1"/>
                  </a:solidFill>
                  <a:latin typeface="Evolventa"/>
                </a:rPr>
                <a:t> </a:t>
              </a:r>
              <a:r>
                <a:rPr lang="en-US" sz="4061" dirty="0">
                  <a:solidFill>
                    <a:schemeClr val="bg1"/>
                  </a:solidFill>
                  <a:latin typeface="Evolventa"/>
                </a:rPr>
                <a:t>году, млн.руб.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245967"/>
              <a:ext cx="14667680" cy="4065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4"/>
                </a:lnSpc>
              </a:pPr>
              <a:endParaRPr dirty="0"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5391170" y="2257179"/>
            <a:ext cx="960001" cy="428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700" dirty="0" smtClean="0">
                <a:solidFill>
                  <a:srgbClr val="000000"/>
                </a:solidFill>
                <a:latin typeface="Evolventa Bold"/>
              </a:rPr>
              <a:t> </a:t>
            </a:r>
            <a:endParaRPr lang="en-US" sz="2700" dirty="0">
              <a:solidFill>
                <a:srgbClr val="000000"/>
              </a:solidFill>
              <a:latin typeface="Evolventa Bold"/>
            </a:endParaRPr>
          </a:p>
        </p:txBody>
      </p:sp>
      <p:grpSp>
        <p:nvGrpSpPr>
          <p:cNvPr id="43" name="Group 43"/>
          <p:cNvGrpSpPr/>
          <p:nvPr/>
        </p:nvGrpSpPr>
        <p:grpSpPr>
          <a:xfrm>
            <a:off x="12346158" y="2798182"/>
            <a:ext cx="671056" cy="671056"/>
            <a:chOff x="0" y="0"/>
            <a:chExt cx="1913890" cy="1913890"/>
          </a:xfrm>
          <a:solidFill>
            <a:srgbClr val="FFC000"/>
          </a:solidFill>
        </p:grpSpPr>
        <p:sp>
          <p:nvSpPr>
            <p:cNvPr id="44" name="Freeform 4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5" name="Group 45"/>
          <p:cNvGrpSpPr/>
          <p:nvPr/>
        </p:nvGrpSpPr>
        <p:grpSpPr>
          <a:xfrm>
            <a:off x="12346158" y="4368091"/>
            <a:ext cx="671056" cy="671056"/>
            <a:chOff x="0" y="0"/>
            <a:chExt cx="1913890" cy="1913890"/>
          </a:xfrm>
          <a:solidFill>
            <a:srgbClr val="00B050"/>
          </a:solidFill>
        </p:grpSpPr>
        <p:sp>
          <p:nvSpPr>
            <p:cNvPr id="46" name="Freeform 4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7" name="Group 47"/>
          <p:cNvGrpSpPr/>
          <p:nvPr/>
        </p:nvGrpSpPr>
        <p:grpSpPr>
          <a:xfrm>
            <a:off x="12346158" y="6172775"/>
            <a:ext cx="671056" cy="671056"/>
            <a:chOff x="0" y="0"/>
            <a:chExt cx="1913890" cy="1913890"/>
          </a:xfrm>
          <a:solidFill>
            <a:srgbClr val="C00000"/>
          </a:solidFill>
        </p:grpSpPr>
        <p:sp>
          <p:nvSpPr>
            <p:cNvPr id="48" name="Freeform 4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sp>
        <p:nvSpPr>
          <p:cNvPr id="49" name="TextBox 49"/>
          <p:cNvSpPr txBox="1"/>
          <p:nvPr/>
        </p:nvSpPr>
        <p:spPr>
          <a:xfrm>
            <a:off x="13352742" y="2741032"/>
            <a:ext cx="5433443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0"/>
              </a:lnSpc>
            </a:pPr>
            <a:r>
              <a:rPr lang="en-US" sz="2500" spc="37" dirty="0">
                <a:solidFill>
                  <a:schemeClr val="bg1"/>
                </a:solidFill>
                <a:latin typeface="Evolventa Bold"/>
              </a:rPr>
              <a:t>КОНСОЛИДИРОВАННЫЙ БЮДЖЕТ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352742" y="4310941"/>
            <a:ext cx="5433443" cy="1117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0"/>
              </a:lnSpc>
            </a:pPr>
            <a:r>
              <a:rPr lang="en-US" sz="2500" spc="37" dirty="0">
                <a:solidFill>
                  <a:schemeClr val="bg1"/>
                </a:solidFill>
                <a:latin typeface="Evolventa Bold"/>
              </a:rPr>
              <a:t>БЮДЖЕТ</a:t>
            </a:r>
          </a:p>
          <a:p>
            <a:pPr>
              <a:lnSpc>
                <a:spcPts val="2750"/>
              </a:lnSpc>
            </a:pPr>
            <a:r>
              <a:rPr lang="en-US" sz="2500" spc="37" dirty="0">
                <a:solidFill>
                  <a:schemeClr val="bg1"/>
                </a:solidFill>
                <a:latin typeface="Evolventa Bold"/>
              </a:rPr>
              <a:t>ПРИВОЛЖСКОГО МУНИЦИПАЛЬНОГО РАЙОНА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345043" y="6113976"/>
            <a:ext cx="5433443" cy="1117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50"/>
              </a:lnSpc>
            </a:pPr>
            <a:r>
              <a:rPr lang="en-US" sz="2500" spc="37" dirty="0">
                <a:solidFill>
                  <a:schemeClr val="bg1"/>
                </a:solidFill>
                <a:latin typeface="Evolventa Bold"/>
              </a:rPr>
              <a:t>БЮДЖЕТ</a:t>
            </a:r>
          </a:p>
          <a:p>
            <a:pPr>
              <a:lnSpc>
                <a:spcPts val="2750"/>
              </a:lnSpc>
            </a:pPr>
            <a:r>
              <a:rPr lang="en-US" sz="2500" spc="37" dirty="0">
                <a:solidFill>
                  <a:schemeClr val="bg1"/>
                </a:solidFill>
                <a:latin typeface="Evolventa Bold"/>
              </a:rPr>
              <a:t>ПРИВОЛЖСКОГО</a:t>
            </a:r>
          </a:p>
          <a:p>
            <a:pPr>
              <a:lnSpc>
                <a:spcPts val="2750"/>
              </a:lnSpc>
            </a:pPr>
            <a:r>
              <a:rPr lang="en-US" sz="2500" spc="37" dirty="0">
                <a:solidFill>
                  <a:schemeClr val="bg1"/>
                </a:solidFill>
                <a:latin typeface="Evolventa Bold"/>
              </a:rPr>
              <a:t>ГОРОДСКОГО ПОСЕЛЕНИЯ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177" y="0"/>
            <a:ext cx="3621087" cy="34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757140431"/>
              </p:ext>
            </p:extLst>
          </p:nvPr>
        </p:nvGraphicFramePr>
        <p:xfrm>
          <a:off x="349627" y="2257179"/>
          <a:ext cx="10966067" cy="7387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93580" y="2961793"/>
            <a:ext cx="1117955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Evolventa" panose="020B0604020202020204" charset="0"/>
              </a:rPr>
              <a:t>796,4</a:t>
            </a:r>
            <a:endParaRPr lang="ru-RU" sz="2800" b="1" dirty="0">
              <a:solidFill>
                <a:schemeClr val="bg1"/>
              </a:solidFill>
              <a:latin typeface="Evolventa" panose="020B06040202020202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60061" y="3357695"/>
            <a:ext cx="1372010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Evolventa" panose="020B0604020202020204" charset="0"/>
              </a:rPr>
              <a:t>746,2</a:t>
            </a:r>
            <a:endParaRPr lang="ru-RU" sz="2800" b="1" dirty="0">
              <a:solidFill>
                <a:schemeClr val="bg1"/>
              </a:solidFill>
              <a:latin typeface="Evolventa" panose="020B0604020202020204" charset="0"/>
            </a:endParaRPr>
          </a:p>
        </p:txBody>
      </p:sp>
      <p:sp>
        <p:nvSpPr>
          <p:cNvPr id="19" name="TextBox 1"/>
          <p:cNvSpPr txBox="1"/>
          <p:nvPr/>
        </p:nvSpPr>
        <p:spPr>
          <a:xfrm>
            <a:off x="5690795" y="5389356"/>
            <a:ext cx="1279197" cy="651001"/>
          </a:xfrm>
          <a:prstGeom prst="rect">
            <a:avLst/>
          </a:prstGeom>
          <a:solidFill>
            <a:schemeClr val="tx2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chemeClr val="bg1"/>
                </a:solidFill>
                <a:latin typeface="Evolventa" panose="020B0604020202020204" charset="0"/>
              </a:rPr>
              <a:t>430,3</a:t>
            </a:r>
            <a:endParaRPr lang="ru-RU" sz="2800" b="1" dirty="0">
              <a:solidFill>
                <a:schemeClr val="bg1"/>
              </a:solidFill>
              <a:latin typeface="Evolventa" panose="020B0604020202020204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6098712" y="7252773"/>
            <a:ext cx="1224136" cy="545539"/>
          </a:xfrm>
          <a:prstGeom prst="rect">
            <a:avLst/>
          </a:prstGeom>
          <a:solidFill>
            <a:schemeClr val="tx2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chemeClr val="bg1"/>
                </a:solidFill>
                <a:latin typeface="Evolventa" panose="020B0604020202020204" charset="0"/>
              </a:rPr>
              <a:t>151,7</a:t>
            </a:r>
            <a:endParaRPr lang="ru-RU" sz="2400" b="1" dirty="0">
              <a:solidFill>
                <a:schemeClr val="bg1"/>
              </a:solidFill>
              <a:latin typeface="Evolventa" panose="020B0604020202020204" charset="0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7424659" y="7920169"/>
            <a:ext cx="1087721" cy="463598"/>
          </a:xfrm>
          <a:prstGeom prst="rect">
            <a:avLst/>
          </a:prstGeom>
          <a:solidFill>
            <a:schemeClr val="tx2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chemeClr val="bg1"/>
                </a:solidFill>
                <a:latin typeface="Evolventa" panose="020B0604020202020204" charset="0"/>
              </a:rPr>
              <a:t>50,2</a:t>
            </a:r>
            <a:endParaRPr lang="ru-RU" sz="2800" b="1" dirty="0">
              <a:solidFill>
                <a:schemeClr val="bg1"/>
              </a:solidFill>
              <a:latin typeface="Evolventa" panose="020B0604020202020204" charset="0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8426005" y="8086920"/>
            <a:ext cx="1089184" cy="653508"/>
          </a:xfrm>
          <a:prstGeom prst="rect">
            <a:avLst/>
          </a:prstGeom>
          <a:solidFill>
            <a:schemeClr val="tx2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chemeClr val="bg1"/>
                </a:solidFill>
                <a:latin typeface="Evolventa" panose="020B0604020202020204" charset="0"/>
              </a:rPr>
              <a:t>12,7</a:t>
            </a:r>
            <a:endParaRPr lang="ru-RU" sz="2800" b="1" dirty="0">
              <a:solidFill>
                <a:schemeClr val="bg1"/>
              </a:solidFill>
              <a:latin typeface="Evolventa" panose="020B0604020202020204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9441198" y="8190434"/>
            <a:ext cx="1256692" cy="653507"/>
          </a:xfrm>
          <a:prstGeom prst="rect">
            <a:avLst/>
          </a:prstGeom>
          <a:solidFill>
            <a:schemeClr val="tx2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chemeClr val="bg1"/>
                </a:solidFill>
                <a:latin typeface="Evolventa" panose="020B0604020202020204" charset="0"/>
              </a:rPr>
              <a:t>12,6</a:t>
            </a:r>
            <a:endParaRPr lang="ru-RU" sz="2800" b="1" dirty="0">
              <a:solidFill>
                <a:schemeClr val="bg1"/>
              </a:solidFill>
              <a:latin typeface="Evolventa" panose="020B0604020202020204" charset="0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 rot="-3699972">
            <a:off x="-4415062" y="-2310871"/>
            <a:ext cx="17153606" cy="1280793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9912" y="240486"/>
            <a:ext cx="2374968" cy="1817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78065" y="5823338"/>
            <a:ext cx="1545739" cy="1562788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888057" y="3564711"/>
            <a:ext cx="6580962" cy="6841060"/>
            <a:chOff x="0" y="0"/>
            <a:chExt cx="6108573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6"/>
              <a:stretch>
                <a:fillRect l="-19301" r="-19301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6816309"/>
            <a:ext cx="3432829" cy="347069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447256" y="78561"/>
            <a:ext cx="10362636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rgbClr val="31356E"/>
                </a:solidFill>
                <a:latin typeface="Evolventa Bold"/>
              </a:rPr>
              <a:t>НАЦИОНАЛЬНЫЙ ПРОЕКТ "ЖИЛЬЕ И ГОРОДСКАЯ СРЕДА"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28531" y="1583511"/>
            <a:ext cx="14592319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2"/>
              </a:lnSpc>
            </a:pPr>
            <a:r>
              <a:rPr lang="en-US" sz="4068" dirty="0">
                <a:solidFill>
                  <a:srgbClr val="31356E"/>
                </a:solidFill>
                <a:latin typeface="Evolventa"/>
              </a:rPr>
              <a:t>РЕГИОНАЛЬНЫЙ ПРОЕКТ</a:t>
            </a:r>
          </a:p>
          <a:p>
            <a:pPr>
              <a:lnSpc>
                <a:spcPts val="4882"/>
              </a:lnSpc>
            </a:pPr>
            <a:r>
              <a:rPr lang="en-US" sz="4068" dirty="0">
                <a:solidFill>
                  <a:srgbClr val="31356E"/>
                </a:solidFill>
                <a:latin typeface="Evolventa"/>
              </a:rPr>
              <a:t>"ФОРМИРОВАНИЕ КОМФОРТНОЙ</a:t>
            </a:r>
          </a:p>
          <a:p>
            <a:pPr>
              <a:lnSpc>
                <a:spcPts val="4882"/>
              </a:lnSpc>
            </a:pPr>
            <a:r>
              <a:rPr lang="en-US" sz="4068" dirty="0">
                <a:solidFill>
                  <a:srgbClr val="31356E"/>
                </a:solidFill>
                <a:latin typeface="Evolventa"/>
              </a:rPr>
              <a:t>ГОРОДСКОЙ СРЕДЫ"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17526" y="2803690"/>
            <a:ext cx="8703869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Evolventa" panose="020B0604020202020204" charset="0"/>
              </a:rPr>
              <a:t>В рамках выделенной субсидии на реализацию программ формирования современной городской среды в 2022 </a:t>
            </a:r>
            <a:r>
              <a:rPr lang="ru-RU" sz="2800" dirty="0" smtClean="0">
                <a:solidFill>
                  <a:srgbClr val="002060"/>
                </a:solidFill>
                <a:latin typeface="Evolventa" panose="020B0604020202020204" charset="0"/>
              </a:rPr>
              <a:t>году:</a:t>
            </a:r>
          </a:p>
          <a:p>
            <a:pPr indent="449580" algn="ctr">
              <a:spcAft>
                <a:spcPts val="0"/>
              </a:spcAft>
            </a:pPr>
            <a:endParaRPr lang="ru-RU" sz="1600" dirty="0" smtClean="0">
              <a:solidFill>
                <a:srgbClr val="002060"/>
              </a:solidFill>
              <a:latin typeface="Evolventa" panose="020B0604020202020204" charset="0"/>
            </a:endParaRPr>
          </a:p>
          <a:p>
            <a:pPr indent="449580"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Evolventa" panose="020B0604020202020204" charset="0"/>
              </a:rPr>
              <a:t>были выполнены работы по устройству ливневой канализации (дренажной канавы) по адресу</a:t>
            </a:r>
            <a:r>
              <a:rPr lang="ru-RU" sz="1600" dirty="0" smtClean="0">
                <a:solidFill>
                  <a:srgbClr val="002060"/>
                </a:solidFill>
                <a:latin typeface="Evolventa" panose="020B0604020202020204" charset="0"/>
              </a:rPr>
              <a:t> </a:t>
            </a:r>
            <a:r>
              <a:rPr lang="ru-RU" sz="2800" dirty="0" smtClean="0">
                <a:solidFill>
                  <a:srgbClr val="002060"/>
                </a:solidFill>
                <a:latin typeface="Evolventa" panose="020B0604020202020204" charset="0"/>
              </a:rPr>
              <a:t>от ул. 4-я Волжская до дороги Васькин-Поток – сельхозпредприятие на сумму 301,169 тыс. руб.;</a:t>
            </a:r>
            <a:endParaRPr lang="ru-RU" sz="1600" dirty="0" smtClean="0">
              <a:solidFill>
                <a:srgbClr val="002060"/>
              </a:solidFill>
              <a:latin typeface="Evolventa" panose="020B0604020202020204" charset="0"/>
            </a:endParaRPr>
          </a:p>
          <a:p>
            <a:pPr indent="449580">
              <a:spcAft>
                <a:spcPts val="0"/>
              </a:spcAft>
            </a:pPr>
            <a:endParaRPr lang="ru-RU" sz="2800" dirty="0" smtClean="0">
              <a:solidFill>
                <a:srgbClr val="002060"/>
              </a:solidFill>
              <a:latin typeface="Evolventa" panose="020B0604020202020204" charset="0"/>
            </a:endParaRPr>
          </a:p>
          <a:p>
            <a:pPr indent="449580"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Evolventa" panose="020B0604020202020204" charset="0"/>
              </a:rPr>
              <a:t>приобретена </a:t>
            </a:r>
            <a:r>
              <a:rPr lang="ru-RU" sz="2800" dirty="0">
                <a:solidFill>
                  <a:srgbClr val="002060"/>
                </a:solidFill>
                <a:latin typeface="Evolventa" panose="020B0604020202020204" charset="0"/>
              </a:rPr>
              <a:t>коммунальная техника для МУП «Приволжское МПО ЖКХ» на сумму </a:t>
            </a:r>
            <a:r>
              <a:rPr lang="ru-RU" sz="2800" dirty="0" smtClean="0">
                <a:solidFill>
                  <a:srgbClr val="002060"/>
                </a:solidFill>
                <a:latin typeface="Evolventa" panose="020B0604020202020204" charset="0"/>
              </a:rPr>
              <a:t>132,329 тыс.руб</a:t>
            </a:r>
            <a:r>
              <a:rPr lang="ru-RU" sz="2800" dirty="0">
                <a:solidFill>
                  <a:srgbClr val="002060"/>
                </a:solidFill>
                <a:latin typeface="Evolventa" panose="020B0604020202020204" charset="0"/>
              </a:rPr>
              <a:t>.;</a:t>
            </a:r>
            <a:endParaRPr lang="ru-RU" sz="1600" dirty="0">
              <a:solidFill>
                <a:srgbClr val="002060"/>
              </a:solidFill>
              <a:latin typeface="Evolventa" panose="020B060402020202020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Evolventa" panose="020B0604020202020204" charset="0"/>
              </a:rPr>
              <a:t>     </a:t>
            </a:r>
          </a:p>
          <a:p>
            <a:r>
              <a:rPr lang="ru-RU" sz="2800" dirty="0">
                <a:solidFill>
                  <a:srgbClr val="002060"/>
                </a:solidFill>
                <a:latin typeface="Evolventa" panose="020B060402020202020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Evolventa" panose="020B0604020202020204" charset="0"/>
              </a:rPr>
              <a:t>    произведена </a:t>
            </a:r>
            <a:r>
              <a:rPr lang="ru-RU" sz="2800" dirty="0">
                <a:solidFill>
                  <a:srgbClr val="002060"/>
                </a:solidFill>
                <a:latin typeface="Evolventa" panose="020B0604020202020204" charset="0"/>
              </a:rPr>
              <a:t>выплата возмещения за изымаемое жилое помещение собственнику аварийного жилого помещения</a:t>
            </a:r>
          </a:p>
          <a:p>
            <a:r>
              <a:rPr lang="ru-RU" sz="2400" dirty="0">
                <a:solidFill>
                  <a:srgbClr val="002060"/>
                </a:solidFill>
                <a:latin typeface="Evolventa" panose="020B0604020202020204" charset="0"/>
              </a:rPr>
              <a:t> </a:t>
            </a:r>
            <a:endParaRPr lang="ru-RU" sz="2400" b="0" i="0" dirty="0">
              <a:solidFill>
                <a:srgbClr val="002060"/>
              </a:solidFill>
              <a:effectLst/>
              <a:latin typeface="Evolventa" panose="020B060402020202020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50" b="97125" l="10000" r="90000">
                        <a14:foregroundMark x1="57667" y1="86750" x2="57667" y2="86750"/>
                        <a14:foregroundMark x1="57111" y1="83625" x2="57111" y2="83625"/>
                        <a14:foregroundMark x1="60889" y1="94500" x2="60889" y2="94500"/>
                        <a14:foregroundMark x1="57556" y1="87125" x2="57556" y2="8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272" y="4093236"/>
            <a:ext cx="770835" cy="6851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50" b="97125" l="10000" r="90000">
                        <a14:foregroundMark x1="57667" y1="86750" x2="57667" y2="86750"/>
                        <a14:foregroundMark x1="57111" y1="83625" x2="57111" y2="83625"/>
                        <a14:foregroundMark x1="60889" y1="94500" x2="60889" y2="94500"/>
                        <a14:foregroundMark x1="57556" y1="87125" x2="57556" y2="8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177" y="6642647"/>
            <a:ext cx="770835" cy="6851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50" b="97125" l="10000" r="90000">
                        <a14:foregroundMark x1="57667" y1="86750" x2="57667" y2="86750"/>
                        <a14:foregroundMark x1="57111" y1="83625" x2="57111" y2="83625"/>
                        <a14:foregroundMark x1="60889" y1="94500" x2="60889" y2="94500"/>
                        <a14:foregroundMark x1="57556" y1="87125" x2="57556" y2="8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77" y="8383860"/>
            <a:ext cx="770835" cy="685187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 rot="-3699972">
            <a:off x="-3670143" y="-2277249"/>
            <a:ext cx="17153606" cy="1280793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9912" y="240486"/>
            <a:ext cx="2374968" cy="1817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69265" y="6084581"/>
            <a:ext cx="1292269" cy="13065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54348" y="7386126"/>
            <a:ext cx="2869228" cy="290087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888057" y="78561"/>
            <a:ext cx="10362636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rgbClr val="31356E"/>
                </a:solidFill>
                <a:latin typeface="Evolventa Bold"/>
              </a:rPr>
              <a:t>НАЦИОНАЛЬНЫЙ ПРОЕКТ "ЖИЛЬЕ И ГОРОДСКАЯ СРЕДА"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88057" y="1583511"/>
            <a:ext cx="14592319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2"/>
              </a:lnSpc>
            </a:pPr>
            <a:r>
              <a:rPr lang="en-US" sz="4068" dirty="0">
                <a:solidFill>
                  <a:srgbClr val="31356E"/>
                </a:solidFill>
                <a:latin typeface="Evolventa"/>
              </a:rPr>
              <a:t>РЕГИОНАЛЬНЫЙ ПРОЕКТ</a:t>
            </a:r>
          </a:p>
          <a:p>
            <a:pPr>
              <a:lnSpc>
                <a:spcPts val="4882"/>
              </a:lnSpc>
            </a:pPr>
            <a:r>
              <a:rPr lang="en-US" sz="4068" dirty="0">
                <a:solidFill>
                  <a:srgbClr val="31356E"/>
                </a:solidFill>
                <a:latin typeface="Evolventa"/>
              </a:rPr>
              <a:t>"ФОРМИРОВАНИЕ КОМФОРТНОЙ</a:t>
            </a:r>
          </a:p>
          <a:p>
            <a:pPr>
              <a:lnSpc>
                <a:spcPts val="4882"/>
              </a:lnSpc>
            </a:pPr>
            <a:r>
              <a:rPr lang="en-US" sz="4068" dirty="0">
                <a:solidFill>
                  <a:srgbClr val="31356E"/>
                </a:solidFill>
                <a:latin typeface="Evolventa"/>
              </a:rPr>
              <a:t>ГОРОДСКОЙ СРЕДЫ"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572" y="3362347"/>
            <a:ext cx="6126175" cy="4594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048" y="6088903"/>
            <a:ext cx="5844252" cy="43831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0083895" y="3138004"/>
            <a:ext cx="820410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Evolventa" panose="020B0604020202020204" charset="0"/>
                <a:ea typeface="Calibri"/>
                <a:cs typeface="Times New Roman"/>
              </a:rPr>
              <a:t>    ТЕХНИЧЕСКОЕ ОБСЛУЖИВАНИЕ ПЕШЕХОДНОГО ФОНТАНА;</a:t>
            </a:r>
            <a:endParaRPr lang="ru-RU" dirty="0" smtClean="0">
              <a:solidFill>
                <a:srgbClr val="002060"/>
              </a:solidFill>
              <a:latin typeface="Evolventa" panose="020B0604020202020204" charset="0"/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Evolventa" panose="020B0604020202020204" charset="0"/>
                <a:ea typeface="Calibri"/>
                <a:cs typeface="Times New Roman"/>
              </a:rPr>
              <a:t>    ПРИОБРЕТЕН ТРАКТОР «БЕЛОРУС» С </a:t>
            </a:r>
            <a:r>
              <a:rPr lang="ru-RU" sz="2400" dirty="0" smtClean="0">
                <a:solidFill>
                  <a:srgbClr val="002060"/>
                </a:solidFill>
                <a:latin typeface="Evolventa" panose="020B0604020202020204" charset="0"/>
                <a:ea typeface="Calibri"/>
                <a:cs typeface="Times New Roman"/>
              </a:rPr>
              <a:t>НАВЕСНЫМ ОБОРУДОВАНИЕМ </a:t>
            </a:r>
            <a:r>
              <a:rPr lang="ru-RU" sz="2400" dirty="0" smtClean="0">
                <a:solidFill>
                  <a:srgbClr val="002060"/>
                </a:solidFill>
                <a:latin typeface="Evolventa" panose="020B0604020202020204" charset="0"/>
                <a:ea typeface="Calibri"/>
                <a:cs typeface="Times New Roman"/>
              </a:rPr>
              <a:t>ДЛЯ ПОДМЕТАНИЯ, РАЗБРАСЫВАНИЯ ПЕСКА</a:t>
            </a:r>
            <a:endParaRPr lang="ru-RU" dirty="0" smtClean="0">
              <a:solidFill>
                <a:srgbClr val="002060"/>
              </a:solidFill>
              <a:latin typeface="Evolventa" panose="020B0604020202020204" charset="0"/>
              <a:ea typeface="Calibri"/>
              <a:cs typeface="Times New Roman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Evolventa" panose="020B0604020202020204" charset="0"/>
                <a:ea typeface="Calibri"/>
                <a:cs typeface="Times New Roman"/>
              </a:rPr>
              <a:t>    ПРИОБРЕТЕНЫ БЕНЗОТРИМЕР. ВЫСОТОРЕЗ, БЕНЗИНОВАЯ ВОЗДУХОДУВКА. ГАЗОНОКОСИЛКА. ИЗМЕЛЬЧИТЕЛЬ, БЕНЗОПИЛЫ</a:t>
            </a:r>
            <a:endParaRPr lang="ru-RU" dirty="0">
              <a:solidFill>
                <a:srgbClr val="002060"/>
              </a:solidFill>
              <a:latin typeface="Evolventa" panose="020B0604020202020204" charset="0"/>
              <a:ea typeface="Calibri"/>
              <a:cs typeface="Times New Roman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0" b="97125" l="10000" r="90000">
                        <a14:foregroundMark x1="57667" y1="86750" x2="57667" y2="86750"/>
                        <a14:foregroundMark x1="57111" y1="83625" x2="57111" y2="83625"/>
                        <a14:foregroundMark x1="60889" y1="94500" x2="60889" y2="94500"/>
                        <a14:foregroundMark x1="57556" y1="87125" x2="57556" y2="8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736" y="3086711"/>
            <a:ext cx="603562" cy="5365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0" b="97125" l="10000" r="90000">
                        <a14:foregroundMark x1="57667" y1="86750" x2="57667" y2="86750"/>
                        <a14:foregroundMark x1="57111" y1="83625" x2="57111" y2="83625"/>
                        <a14:foregroundMark x1="60889" y1="94500" x2="60889" y2="94500"/>
                        <a14:foregroundMark x1="57556" y1="87125" x2="57556" y2="8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041" y="4171983"/>
            <a:ext cx="603562" cy="536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0" b="97125" l="10000" r="90000">
                        <a14:foregroundMark x1="57667" y1="86750" x2="57667" y2="86750"/>
                        <a14:foregroundMark x1="57111" y1="83625" x2="57111" y2="83625"/>
                        <a14:foregroundMark x1="60889" y1="94500" x2="60889" y2="94500"/>
                        <a14:foregroundMark x1="57556" y1="87125" x2="57556" y2="8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798" y="5820653"/>
            <a:ext cx="603562" cy="53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18350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 rot="-3867916">
            <a:off x="-5396031" y="-166091"/>
            <a:ext cx="17153606" cy="891296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6" name="Group 6"/>
          <p:cNvGrpSpPr/>
          <p:nvPr/>
        </p:nvGrpSpPr>
        <p:grpSpPr>
          <a:xfrm>
            <a:off x="0" y="7429544"/>
            <a:ext cx="2862035" cy="2857456"/>
            <a:chOff x="0" y="0"/>
            <a:chExt cx="6350000" cy="6339840"/>
          </a:xfrm>
          <a:solidFill>
            <a:schemeClr val="tx2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sp>
        <p:nvSpPr>
          <p:cNvPr id="8" name="TextBox 8"/>
          <p:cNvSpPr txBox="1"/>
          <p:nvPr/>
        </p:nvSpPr>
        <p:spPr>
          <a:xfrm>
            <a:off x="237763" y="2191172"/>
            <a:ext cx="8120230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2"/>
              </a:lnSpc>
            </a:pPr>
            <a:r>
              <a:rPr lang="ru-RU" sz="4400" dirty="0">
                <a:latin typeface="Evolventa" panose="020B0604020202020204" charset="0"/>
              </a:rPr>
              <a:t>Б</a:t>
            </a:r>
            <a:r>
              <a:rPr lang="ru-RU" sz="4400" dirty="0" smtClean="0">
                <a:latin typeface="Evolventa" panose="020B0604020202020204" charset="0"/>
              </a:rPr>
              <a:t>лагоустройство </a:t>
            </a:r>
            <a:r>
              <a:rPr lang="ru-RU" sz="4400" dirty="0">
                <a:latin typeface="Evolventa" panose="020B0604020202020204" charset="0"/>
              </a:rPr>
              <a:t>волжского сквера «Левитановский берег»</a:t>
            </a:r>
            <a:endParaRPr sz="4400" dirty="0">
              <a:latin typeface="Evolventa" panose="020B0604020202020204" charset="0"/>
            </a:endParaRPr>
          </a:p>
          <a:p>
            <a:pPr algn="ctr">
              <a:lnSpc>
                <a:spcPts val="4282"/>
              </a:lnSpc>
            </a:pPr>
            <a:endParaRPr dirty="0"/>
          </a:p>
          <a:p>
            <a:pPr algn="ctr">
              <a:lnSpc>
                <a:spcPts val="4282"/>
              </a:lnSpc>
            </a:pPr>
            <a:r>
              <a:rPr lang="en-US" sz="3568" dirty="0">
                <a:solidFill>
                  <a:srgbClr val="000000"/>
                </a:solidFill>
                <a:latin typeface="Evolventa"/>
              </a:rPr>
              <a:t>НА СУММУ </a:t>
            </a:r>
            <a:r>
              <a:rPr lang="ru-RU" sz="3568" dirty="0" smtClean="0">
                <a:solidFill>
                  <a:srgbClr val="000000"/>
                </a:solidFill>
                <a:latin typeface="Evolventa Bold"/>
              </a:rPr>
              <a:t>9,5</a:t>
            </a:r>
            <a:r>
              <a:rPr lang="en-US" sz="3568" dirty="0" smtClean="0">
                <a:solidFill>
                  <a:srgbClr val="000000"/>
                </a:solidFill>
                <a:latin typeface="Evolventa Bold"/>
              </a:rPr>
              <a:t> </a:t>
            </a:r>
            <a:r>
              <a:rPr lang="en-US" sz="3568" dirty="0">
                <a:solidFill>
                  <a:srgbClr val="000000"/>
                </a:solidFill>
                <a:latin typeface="Evolventa Bold"/>
              </a:rPr>
              <a:t>млн.руб.</a:t>
            </a:r>
          </a:p>
          <a:p>
            <a:pPr>
              <a:lnSpc>
                <a:spcPts val="4282"/>
              </a:lnSpc>
            </a:pPr>
            <a:endParaRPr dirty="0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8649" y="184531"/>
            <a:ext cx="2622123" cy="20066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65" y="5008705"/>
            <a:ext cx="8379800" cy="5278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289" y="240486"/>
            <a:ext cx="9520711" cy="63431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Group 6"/>
          <p:cNvGrpSpPr/>
          <p:nvPr/>
        </p:nvGrpSpPr>
        <p:grpSpPr>
          <a:xfrm rot="16200000">
            <a:off x="15454259" y="7459011"/>
            <a:ext cx="2862035" cy="2857456"/>
            <a:chOff x="0" y="0"/>
            <a:chExt cx="6350000" cy="6339840"/>
          </a:xfrm>
          <a:solidFill>
            <a:schemeClr val="tx2"/>
          </a:solidFill>
        </p:grpSpPr>
        <p:sp>
          <p:nvSpPr>
            <p:cNvPr id="14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82513" y="0"/>
            <a:ext cx="8978752" cy="10317750"/>
          </a:xfrm>
          <a:prstGeom prst="rect">
            <a:avLst/>
          </a:prstGeom>
          <a:solidFill>
            <a:schemeClr val="tx2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19064" y="8774829"/>
            <a:ext cx="2461583" cy="1609991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34144" y="8264"/>
            <a:ext cx="72816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400" b="1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Местные инициативы </a:t>
            </a:r>
            <a:endParaRPr lang="ru-RU" sz="4400" b="1" dirty="0" smtClean="0">
              <a:solidFill>
                <a:srgbClr val="002060"/>
              </a:solidFill>
              <a:latin typeface="Evolventa Bold" panose="020B0604020202020204" charset="0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4400" b="1" dirty="0" smtClean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и </a:t>
            </a:r>
            <a:r>
              <a:rPr lang="ru-RU" sz="4400" b="1" dirty="0">
                <a:solidFill>
                  <a:srgbClr val="002060"/>
                </a:solidFill>
                <a:latin typeface="Evolventa Bold" panose="020B0604020202020204" charset="0"/>
                <a:ea typeface="Calibri"/>
                <a:cs typeface="Times New Roman"/>
              </a:rPr>
              <a:t>ТОСы</a:t>
            </a:r>
            <a:endParaRPr lang="ru-RU" sz="3600" dirty="0">
              <a:solidFill>
                <a:srgbClr val="002060"/>
              </a:solidFill>
              <a:latin typeface="Evolventa Bold" panose="020B0604020202020204" charset="0"/>
              <a:ea typeface="Calibri"/>
              <a:cs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6621" y="1505787"/>
            <a:ext cx="7344816" cy="1234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Evolventa" panose="020B0604020202020204" charset="0"/>
                <a:ea typeface="Calibri"/>
                <a:cs typeface="Times New Roman"/>
              </a:rPr>
              <a:t>«Установка детской игровой площадки «Все лучшее - детям», расположенной на территории ТОС «Мишутка» </a:t>
            </a:r>
            <a:endParaRPr lang="ru-RU" dirty="0">
              <a:solidFill>
                <a:srgbClr val="002060"/>
              </a:solidFill>
              <a:latin typeface="Evolventa" panose="020B0604020202020204" charset="0"/>
              <a:ea typeface="Calibri"/>
              <a:cs typeface="Times New Roman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01" y="2947608"/>
            <a:ext cx="7889749" cy="5917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9408500" y="740176"/>
            <a:ext cx="370790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Evolventa" panose="020B0604020202020204" charset="0"/>
                <a:ea typeface="Calibri" pitchFamily="34" charset="0"/>
                <a:cs typeface="Times New Roman" pitchFamily="18" charset="0"/>
              </a:rPr>
              <a:t>«Установка детской игровой площадки «Детский городок», расположенной на территории ТОС «Уютный двор»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Evolventa" panose="020B0604020202020204" charset="0"/>
                <a:cs typeface="Arial" pitchFamily="34" charset="0"/>
              </a:rPr>
              <a:t> </a:t>
            </a: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9482513" y="4567436"/>
            <a:ext cx="388792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Evolventa" panose="020B0604020202020204" charset="0"/>
                <a:ea typeface="Calibri" pitchFamily="34" charset="0"/>
                <a:cs typeface="Times New Roman" pitchFamily="18" charset="0"/>
              </a:rPr>
              <a:t>На территории Рождественского сельского поселения выполнено обустройство зоны отдыха «Центр села, как точка притяжения»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Evolventa" panose="020B0604020202020204" charset="0"/>
              <a:cs typeface="Arial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404" y="8263"/>
            <a:ext cx="5008866" cy="5150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594" y="5718354"/>
            <a:ext cx="5004406" cy="4552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295397" y="8055089"/>
            <a:ext cx="4374232" cy="2292575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88234" y="231082"/>
            <a:ext cx="1371955" cy="1369760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chemeClr val="bg1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89331" y="2263180"/>
            <a:ext cx="10596090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2"/>
              </a:lnSpc>
            </a:pPr>
            <a:r>
              <a:rPr lang="en-US" sz="3600" dirty="0">
                <a:solidFill>
                  <a:schemeClr val="bg1"/>
                </a:solidFill>
                <a:latin typeface="Evolventa"/>
              </a:rPr>
              <a:t>СНЕСЕНО </a:t>
            </a:r>
            <a:r>
              <a:rPr lang="ru-RU" sz="5400" dirty="0" smtClean="0">
                <a:solidFill>
                  <a:schemeClr val="bg1"/>
                </a:solidFill>
                <a:latin typeface="Evolventa Bold"/>
              </a:rPr>
              <a:t>2</a:t>
            </a:r>
            <a:r>
              <a:rPr lang="ru-RU" sz="3600" dirty="0" smtClean="0">
                <a:solidFill>
                  <a:schemeClr val="bg1"/>
                </a:solidFill>
                <a:latin typeface="Evolventa Bold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Evolventa"/>
              </a:rPr>
              <a:t>АВАРИЙНЫХ </a:t>
            </a:r>
            <a:r>
              <a:rPr lang="en-US" sz="3600" dirty="0">
                <a:solidFill>
                  <a:schemeClr val="bg1"/>
                </a:solidFill>
                <a:latin typeface="Evolventa"/>
              </a:rPr>
              <a:t>ДОМА</a:t>
            </a:r>
          </a:p>
          <a:p>
            <a:pPr algn="ctr">
              <a:lnSpc>
                <a:spcPts val="3562"/>
              </a:lnSpc>
            </a:pPr>
            <a:endParaRPr dirty="0">
              <a:solidFill>
                <a:schemeClr val="bg1"/>
              </a:solidFill>
            </a:endParaRPr>
          </a:p>
          <a:p>
            <a:pPr algn="ctr">
              <a:lnSpc>
                <a:spcPts val="3562"/>
              </a:lnSpc>
            </a:pPr>
            <a:endParaRPr dirty="0">
              <a:solidFill>
                <a:schemeClr val="bg1"/>
              </a:solidFill>
            </a:endParaRPr>
          </a:p>
          <a:p>
            <a:pPr algn="ctr">
              <a:lnSpc>
                <a:spcPts val="3562"/>
              </a:lnSpc>
            </a:pPr>
            <a:endParaRPr dirty="0">
              <a:solidFill>
                <a:schemeClr val="bg1"/>
              </a:solidFill>
            </a:endParaRPr>
          </a:p>
          <a:p>
            <a:pPr algn="ctr">
              <a:lnSpc>
                <a:spcPts val="3562"/>
              </a:lnSpc>
            </a:pPr>
            <a:endParaRPr dirty="0">
              <a:solidFill>
                <a:schemeClr val="bg1"/>
              </a:solidFill>
            </a:endParaRPr>
          </a:p>
          <a:p>
            <a:pPr algn="ctr">
              <a:lnSpc>
                <a:spcPts val="3562"/>
              </a:lnSpc>
            </a:pPr>
            <a:endParaRPr dirty="0"/>
          </a:p>
        </p:txBody>
      </p:sp>
      <p:sp>
        <p:nvSpPr>
          <p:cNvPr id="11" name="TextBox 11"/>
          <p:cNvSpPr txBox="1"/>
          <p:nvPr/>
        </p:nvSpPr>
        <p:spPr>
          <a:xfrm>
            <a:off x="2121926" y="544065"/>
            <a:ext cx="7724188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chemeClr val="bg1"/>
                </a:solidFill>
                <a:latin typeface="Evolventa Bold"/>
              </a:rPr>
              <a:t>ЖИЛЬЕ И АРХИТЕКТУРА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-567700" y="2791100"/>
            <a:ext cx="11955512" cy="3280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endParaRPr lang="ru-RU" sz="3200" dirty="0" smtClean="0">
              <a:solidFill>
                <a:schemeClr val="bg1"/>
              </a:solidFill>
              <a:latin typeface="Evolventa" panose="020B0604020202020204" charset="0"/>
              <a:ea typeface="Calibri"/>
              <a:cs typeface="Times New Roman"/>
            </a:endParaRP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3600" dirty="0" smtClean="0">
                <a:solidFill>
                  <a:schemeClr val="bg1"/>
                </a:solidFill>
                <a:latin typeface="Evolventa" panose="020B0604020202020204" charset="0"/>
                <a:ea typeface="Calibri"/>
                <a:cs typeface="Times New Roman"/>
              </a:rPr>
              <a:t>Переселили 25 граждан из 8 аварийных помещений</a:t>
            </a:r>
            <a:endParaRPr lang="ru-RU" sz="3600" dirty="0">
              <a:solidFill>
                <a:schemeClr val="bg1"/>
              </a:solidFill>
              <a:latin typeface="Evolventa" panose="020B0604020202020204" charset="0"/>
              <a:ea typeface="Calibri"/>
              <a:cs typeface="Times New Roman"/>
            </a:endParaRP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3600" dirty="0" smtClean="0">
                <a:solidFill>
                  <a:schemeClr val="bg1"/>
                </a:solidFill>
                <a:latin typeface="Evolventa" panose="020B0604020202020204" charset="0"/>
                <a:ea typeface="Calibri"/>
                <a:cs typeface="Times New Roman"/>
              </a:rPr>
              <a:t>Произведен </a:t>
            </a:r>
            <a:r>
              <a:rPr lang="ru-RU" sz="3600" dirty="0">
                <a:solidFill>
                  <a:schemeClr val="bg1"/>
                </a:solidFill>
                <a:latin typeface="Evolventa" panose="020B0604020202020204" charset="0"/>
                <a:ea typeface="Calibri"/>
                <a:cs typeface="Times New Roman"/>
              </a:rPr>
              <a:t>текущий ремонт </a:t>
            </a:r>
            <a:r>
              <a:rPr lang="ru-RU" sz="4800" dirty="0" smtClean="0">
                <a:solidFill>
                  <a:schemeClr val="bg1"/>
                </a:solidFill>
                <a:latin typeface="Evolventa Bold" panose="020B0604020202020204" charset="0"/>
                <a:ea typeface="Calibri"/>
                <a:cs typeface="Times New Roman"/>
              </a:rPr>
              <a:t>4</a:t>
            </a:r>
            <a:r>
              <a:rPr lang="ru-RU" sz="3600" dirty="0" smtClean="0">
                <a:solidFill>
                  <a:schemeClr val="bg1"/>
                </a:solidFill>
                <a:latin typeface="Evolventa" panose="020B0604020202020204" charset="0"/>
                <a:ea typeface="Calibri"/>
                <a:cs typeface="Times New Roman"/>
              </a:rPr>
              <a:t> муниципальных </a:t>
            </a:r>
            <a:r>
              <a:rPr lang="ru-RU" sz="3600" dirty="0">
                <a:solidFill>
                  <a:schemeClr val="bg1"/>
                </a:solidFill>
                <a:latin typeface="Evolventa" panose="020B0604020202020204" charset="0"/>
                <a:ea typeface="Calibri"/>
                <a:cs typeface="Times New Roman"/>
              </a:rPr>
              <a:t>жилых </a:t>
            </a:r>
            <a:r>
              <a:rPr lang="ru-RU" sz="3600" dirty="0" smtClean="0">
                <a:solidFill>
                  <a:schemeClr val="bg1"/>
                </a:solidFill>
                <a:latin typeface="Evolventa" panose="020B0604020202020204" charset="0"/>
                <a:ea typeface="Calibri"/>
                <a:cs typeface="Times New Roman"/>
              </a:rPr>
              <a:t>помещений</a:t>
            </a:r>
            <a:r>
              <a:rPr lang="ru-RU" sz="3600" dirty="0">
                <a:solidFill>
                  <a:schemeClr val="bg1"/>
                </a:solidFill>
                <a:latin typeface="Evolventa" panose="020B0604020202020204" charset="0"/>
                <a:ea typeface="Calibri"/>
                <a:cs typeface="Times New Roman"/>
              </a:rPr>
              <a:t> </a:t>
            </a:r>
            <a:endParaRPr lang="ru-RU" sz="2800" dirty="0">
              <a:solidFill>
                <a:schemeClr val="bg1"/>
              </a:solidFill>
              <a:latin typeface="Evolventa" panose="020B0604020202020204" charset="0"/>
              <a:ea typeface="Calibri"/>
              <a:cs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15376" y="6079604"/>
            <a:ext cx="9144000" cy="200343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3600" dirty="0" smtClean="0">
                <a:solidFill>
                  <a:schemeClr val="bg1"/>
                </a:solidFill>
                <a:latin typeface="Evolventa" panose="020B0604020202020204" charset="0"/>
                <a:ea typeface="Calibri"/>
                <a:cs typeface="Times New Roman"/>
              </a:rPr>
              <a:t>Введено </a:t>
            </a:r>
            <a:r>
              <a:rPr lang="ru-RU" sz="3600" dirty="0">
                <a:solidFill>
                  <a:schemeClr val="bg1"/>
                </a:solidFill>
                <a:latin typeface="Evolventa" panose="020B0604020202020204" charset="0"/>
                <a:ea typeface="Calibri"/>
                <a:cs typeface="Times New Roman"/>
              </a:rPr>
              <a:t>в эксплуатацию </a:t>
            </a:r>
            <a:r>
              <a:rPr lang="ru-RU" sz="4800" dirty="0">
                <a:solidFill>
                  <a:schemeClr val="bg1"/>
                </a:solidFill>
                <a:latin typeface="Evolventa Bold" panose="020B0604020202020204" charset="0"/>
                <a:ea typeface="Calibri"/>
                <a:cs typeface="Times New Roman"/>
              </a:rPr>
              <a:t>5</a:t>
            </a:r>
            <a:r>
              <a:rPr lang="ru-RU" sz="3600" dirty="0">
                <a:solidFill>
                  <a:schemeClr val="bg1"/>
                </a:solidFill>
                <a:latin typeface="Evolventa" panose="020B0604020202020204" charset="0"/>
                <a:ea typeface="Calibri"/>
                <a:cs typeface="Times New Roman"/>
              </a:rPr>
              <a:t> объектов сферы услуг и потребительского рынка общей площадью – 2824 кв.м.</a:t>
            </a:r>
          </a:p>
        </p:txBody>
      </p:sp>
      <p:grpSp>
        <p:nvGrpSpPr>
          <p:cNvPr id="17" name="Group 2"/>
          <p:cNvGrpSpPr/>
          <p:nvPr/>
        </p:nvGrpSpPr>
        <p:grpSpPr>
          <a:xfrm rot="10800000">
            <a:off x="16916045" y="0"/>
            <a:ext cx="1371955" cy="1369760"/>
            <a:chOff x="0" y="0"/>
            <a:chExt cx="6350000" cy="6339840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043" y="4539041"/>
            <a:ext cx="4297277" cy="5744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7" b="95167" l="3333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799" y="6295235"/>
            <a:ext cx="3815408" cy="27370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421" y="544065"/>
            <a:ext cx="5623572" cy="38734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6512" y="246956"/>
            <a:ext cx="10153104" cy="2463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ctr">
              <a:lnSpc>
                <a:spcPct val="107000"/>
              </a:lnSpc>
            </a:pPr>
            <a:r>
              <a:rPr lang="ru-RU" sz="3600" b="1" dirty="0">
                <a:solidFill>
                  <a:srgbClr val="002060"/>
                </a:solidFill>
                <a:latin typeface="Evolventa" panose="020B0604020202020204" charset="0"/>
                <a:ea typeface="Calibri"/>
                <a:cs typeface="Times New Roman"/>
              </a:rPr>
              <a:t>Проведена работа по разработке и утверждению «Дизайн-кода г.Приволжска по размещению и оформлению информационных конструкций</a:t>
            </a:r>
            <a:r>
              <a:rPr lang="ru-RU" sz="3600" b="1" dirty="0" smtClean="0">
                <a:solidFill>
                  <a:srgbClr val="002060"/>
                </a:solidFill>
                <a:latin typeface="Evolventa" panose="020B0604020202020204" charset="0"/>
                <a:ea typeface="Calibri"/>
                <a:cs typeface="Times New Roman"/>
              </a:rPr>
              <a:t>».</a:t>
            </a:r>
            <a:endParaRPr lang="ru-RU" sz="3600" b="1" dirty="0">
              <a:solidFill>
                <a:srgbClr val="002060"/>
              </a:solidFill>
              <a:latin typeface="Evolventa" panose="020B0604020202020204" charset="0"/>
              <a:ea typeface="Calibri"/>
              <a:cs typeface="Times New Roman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53" y="3229878"/>
            <a:ext cx="9289032" cy="662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245" y="93009"/>
            <a:ext cx="8313960" cy="10240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3104440" y="6542246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Оптика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9631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22190" y="242021"/>
            <a:ext cx="1213021" cy="1211080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634240" y="133350"/>
            <a:ext cx="14245150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FFFFFF"/>
                </a:solidFill>
                <a:latin typeface="Evolventa Bold"/>
              </a:rPr>
              <a:t>ФОРМИРОВАНИЕ И УПРАВЛЕНИЕ ЗЕМЕЛЬНЫМИ РЕСУРСАМИ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914393" y="-146538"/>
            <a:ext cx="6387563" cy="4559446"/>
            <a:chOff x="0" y="0"/>
            <a:chExt cx="1818351" cy="12979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18351" cy="1297940"/>
            </a:xfrm>
            <a:custGeom>
              <a:avLst/>
              <a:gdLst/>
              <a:ahLst/>
              <a:cxnLst/>
              <a:rect l="l" t="t" r="r" b="b"/>
              <a:pathLst>
                <a:path w="1818351" h="1297940">
                  <a:moveTo>
                    <a:pt x="0" y="0"/>
                  </a:moveTo>
                  <a:lnTo>
                    <a:pt x="909176" y="1297940"/>
                  </a:lnTo>
                  <a:lnTo>
                    <a:pt x="1818351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11960586" y="5727554"/>
            <a:ext cx="6373607" cy="4559446"/>
            <a:chOff x="0" y="0"/>
            <a:chExt cx="1814378" cy="12979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14378" cy="1297940"/>
            </a:xfrm>
            <a:custGeom>
              <a:avLst/>
              <a:gdLst/>
              <a:ahLst/>
              <a:cxnLst/>
              <a:rect l="l" t="t" r="r" b="b"/>
              <a:pathLst>
                <a:path w="1814378" h="1297940">
                  <a:moveTo>
                    <a:pt x="0" y="0"/>
                  </a:moveTo>
                  <a:lnTo>
                    <a:pt x="907189" y="1297940"/>
                  </a:lnTo>
                  <a:lnTo>
                    <a:pt x="1814378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114140" y="3198236"/>
            <a:ext cx="3988069" cy="398368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2437607"/>
            <a:ext cx="12372651" cy="715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82"/>
              </a:lnSpc>
            </a:pPr>
            <a:r>
              <a:rPr lang="ru-RU" sz="2568" dirty="0" smtClean="0">
                <a:solidFill>
                  <a:srgbClr val="FFFFFF"/>
                </a:solidFill>
                <a:latin typeface="Evolventa Bold"/>
              </a:rPr>
              <a:t>56</a:t>
            </a:r>
            <a:r>
              <a:rPr lang="en-US" sz="2568" dirty="0" smtClean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2568" dirty="0">
                <a:solidFill>
                  <a:srgbClr val="FFFFFF"/>
                </a:solidFill>
                <a:latin typeface="Evolventa"/>
              </a:rPr>
              <a:t>ДОГОВОРОВ КУПЛИ-ПРОДАЖИ  / </a:t>
            </a:r>
            <a:r>
              <a:rPr lang="ru-RU" sz="2568" dirty="0" smtClean="0">
                <a:solidFill>
                  <a:srgbClr val="FFFFFF"/>
                </a:solidFill>
                <a:latin typeface="Evolventa Bold"/>
              </a:rPr>
              <a:t>1048</a:t>
            </a:r>
            <a:r>
              <a:rPr lang="en-US" sz="2568" dirty="0" smtClean="0">
                <a:solidFill>
                  <a:srgbClr val="FFFFFF"/>
                </a:solidFill>
                <a:latin typeface="Evolventa Bold"/>
              </a:rPr>
              <a:t> </a:t>
            </a:r>
            <a:r>
              <a:rPr lang="en-US" sz="2568" dirty="0">
                <a:solidFill>
                  <a:srgbClr val="FFFFFF"/>
                </a:solidFill>
                <a:latin typeface="Evolventa Bold"/>
              </a:rPr>
              <a:t>ГА</a:t>
            </a:r>
            <a:r>
              <a:rPr lang="en-US" sz="2568" dirty="0">
                <a:solidFill>
                  <a:srgbClr val="FFFFFF"/>
                </a:solidFill>
                <a:latin typeface="Evolventa"/>
              </a:rPr>
              <a:t>  / </a:t>
            </a:r>
            <a:r>
              <a:rPr lang="ru-RU" sz="2568" dirty="0" smtClean="0">
                <a:solidFill>
                  <a:srgbClr val="FFFFFF"/>
                </a:solidFill>
                <a:latin typeface="Evolventa Bold"/>
              </a:rPr>
              <a:t>5,87</a:t>
            </a:r>
            <a:r>
              <a:rPr lang="en-US" sz="2568" dirty="0" smtClean="0">
                <a:solidFill>
                  <a:srgbClr val="FFFFFF"/>
                </a:solidFill>
                <a:latin typeface="Evolventa Bold"/>
              </a:rPr>
              <a:t> </a:t>
            </a:r>
            <a:r>
              <a:rPr lang="en-US" sz="2568" dirty="0">
                <a:solidFill>
                  <a:srgbClr val="FFFFFF"/>
                </a:solidFill>
                <a:latin typeface="Evolventa Bold"/>
              </a:rPr>
              <a:t>млн.руб.</a:t>
            </a:r>
          </a:p>
          <a:p>
            <a:pPr>
              <a:lnSpc>
                <a:spcPts val="3082"/>
              </a:lnSpc>
            </a:pPr>
            <a:endParaRPr dirty="0"/>
          </a:p>
          <a:p>
            <a:pPr>
              <a:lnSpc>
                <a:spcPts val="3082"/>
              </a:lnSpc>
            </a:pPr>
            <a:r>
              <a:rPr lang="ru-RU" sz="2568" dirty="0" smtClean="0">
                <a:solidFill>
                  <a:srgbClr val="FFFFFF"/>
                </a:solidFill>
                <a:latin typeface="Evolventa Bold"/>
              </a:rPr>
              <a:t>60</a:t>
            </a:r>
            <a:r>
              <a:rPr lang="en-US" sz="2568" dirty="0" smtClean="0">
                <a:solidFill>
                  <a:srgbClr val="FFFFFF"/>
                </a:solidFill>
                <a:latin typeface="Evolventa"/>
              </a:rPr>
              <a:t> УЧАСТ</a:t>
            </a:r>
            <a:r>
              <a:rPr lang="ru-RU" sz="2568" dirty="0" smtClean="0">
                <a:solidFill>
                  <a:srgbClr val="FFFFFF"/>
                </a:solidFill>
                <a:latin typeface="Evolventa"/>
              </a:rPr>
              <a:t>КОВ</a:t>
            </a:r>
            <a:r>
              <a:rPr lang="en-US" sz="2568" dirty="0" smtClean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2568" dirty="0">
                <a:solidFill>
                  <a:srgbClr val="FFFFFF"/>
                </a:solidFill>
                <a:latin typeface="Evolventa"/>
              </a:rPr>
              <a:t>В </a:t>
            </a:r>
            <a:r>
              <a:rPr lang="en-US" sz="2568" dirty="0" smtClean="0">
                <a:solidFill>
                  <a:srgbClr val="FFFFFF"/>
                </a:solidFill>
                <a:latin typeface="Evolventa"/>
              </a:rPr>
              <a:t>АРЕНДУ  </a:t>
            </a:r>
            <a:r>
              <a:rPr lang="en-US" sz="2568" dirty="0">
                <a:solidFill>
                  <a:srgbClr val="FFFFFF"/>
                </a:solidFill>
                <a:latin typeface="Evolventa"/>
              </a:rPr>
              <a:t>/  </a:t>
            </a:r>
            <a:r>
              <a:rPr lang="ru-RU" sz="2568" dirty="0" smtClean="0">
                <a:solidFill>
                  <a:srgbClr val="FFFFFF"/>
                </a:solidFill>
                <a:latin typeface="Evolventa Bold"/>
              </a:rPr>
              <a:t>11,76</a:t>
            </a:r>
            <a:r>
              <a:rPr lang="en-US" sz="2568" dirty="0" smtClean="0">
                <a:solidFill>
                  <a:srgbClr val="FFFFFF"/>
                </a:solidFill>
                <a:latin typeface="Evolventa Bold"/>
              </a:rPr>
              <a:t> </a:t>
            </a:r>
            <a:r>
              <a:rPr lang="en-US" sz="2568" dirty="0">
                <a:solidFill>
                  <a:srgbClr val="FFFFFF"/>
                </a:solidFill>
                <a:latin typeface="Evolventa Bold"/>
              </a:rPr>
              <a:t>ГА</a:t>
            </a:r>
          </a:p>
          <a:p>
            <a:pPr>
              <a:lnSpc>
                <a:spcPts val="3082"/>
              </a:lnSpc>
            </a:pPr>
            <a:endParaRPr dirty="0"/>
          </a:p>
          <a:p>
            <a:pPr>
              <a:lnSpc>
                <a:spcPts val="3082"/>
              </a:lnSpc>
            </a:pPr>
            <a:r>
              <a:rPr lang="ru-RU" sz="2568" dirty="0" smtClean="0">
                <a:solidFill>
                  <a:srgbClr val="FFFFFF"/>
                </a:solidFill>
                <a:latin typeface="Evolventa Bold"/>
              </a:rPr>
              <a:t>17</a:t>
            </a:r>
            <a:r>
              <a:rPr lang="en-US" sz="2568" dirty="0" smtClean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2568" dirty="0">
                <a:solidFill>
                  <a:srgbClr val="FFFFFF"/>
                </a:solidFill>
                <a:latin typeface="Evolventa"/>
              </a:rPr>
              <a:t>СОГЛАШЕНИЕ О ПЕРЕРАСПРЕДЕЛЕНИИ ЗЕМЕЛЬ  / </a:t>
            </a:r>
            <a:r>
              <a:rPr lang="en-US" sz="2568" dirty="0" smtClean="0">
                <a:solidFill>
                  <a:srgbClr val="FFFFFF"/>
                </a:solidFill>
                <a:latin typeface="Evolventa Bold"/>
              </a:rPr>
              <a:t>0,</a:t>
            </a:r>
            <a:r>
              <a:rPr lang="ru-RU" sz="2568" dirty="0" smtClean="0">
                <a:solidFill>
                  <a:srgbClr val="FFFFFF"/>
                </a:solidFill>
                <a:latin typeface="Evolventa Bold"/>
              </a:rPr>
              <a:t>7</a:t>
            </a:r>
            <a:r>
              <a:rPr lang="en-US" sz="2568" dirty="0" smtClean="0">
                <a:solidFill>
                  <a:srgbClr val="FFFFFF"/>
                </a:solidFill>
                <a:latin typeface="Evolventa Bold"/>
              </a:rPr>
              <a:t> </a:t>
            </a:r>
            <a:r>
              <a:rPr lang="en-US" sz="2568" dirty="0">
                <a:solidFill>
                  <a:srgbClr val="FFFFFF"/>
                </a:solidFill>
                <a:latin typeface="Evolventa Bold"/>
              </a:rPr>
              <a:t>ГА</a:t>
            </a:r>
            <a:r>
              <a:rPr lang="en-US" sz="2568" dirty="0">
                <a:solidFill>
                  <a:srgbClr val="FFFFFF"/>
                </a:solidFill>
                <a:latin typeface="Evolventa"/>
              </a:rPr>
              <a:t> / </a:t>
            </a:r>
            <a:r>
              <a:rPr lang="en-US" sz="2568" dirty="0" smtClean="0">
                <a:solidFill>
                  <a:srgbClr val="FFFFFF"/>
                </a:solidFill>
                <a:latin typeface="Evolventa Bold"/>
              </a:rPr>
              <a:t>0</a:t>
            </a:r>
            <a:r>
              <a:rPr lang="ru-RU" sz="2568" dirty="0" smtClean="0">
                <a:solidFill>
                  <a:srgbClr val="FFFFFF"/>
                </a:solidFill>
                <a:latin typeface="Evolventa Bold"/>
              </a:rPr>
              <a:t>,73</a:t>
            </a:r>
            <a:r>
              <a:rPr lang="en-US" sz="2568" dirty="0" smtClean="0">
                <a:solidFill>
                  <a:srgbClr val="FFFFFF"/>
                </a:solidFill>
                <a:latin typeface="Evolventa Bold"/>
              </a:rPr>
              <a:t> </a:t>
            </a:r>
            <a:r>
              <a:rPr lang="en-US" sz="2568" dirty="0">
                <a:solidFill>
                  <a:srgbClr val="FFFFFF"/>
                </a:solidFill>
                <a:latin typeface="Evolventa Bold"/>
              </a:rPr>
              <a:t>млн.руб.</a:t>
            </a:r>
          </a:p>
          <a:p>
            <a:pPr>
              <a:lnSpc>
                <a:spcPts val="3082"/>
              </a:lnSpc>
            </a:pPr>
            <a:endParaRPr dirty="0"/>
          </a:p>
          <a:p>
            <a:pPr>
              <a:lnSpc>
                <a:spcPts val="3082"/>
              </a:lnSpc>
            </a:pPr>
            <a:r>
              <a:rPr lang="en-US" sz="2568" dirty="0">
                <a:solidFill>
                  <a:srgbClr val="FFFFFF"/>
                </a:solidFill>
                <a:latin typeface="Evolventa Bold"/>
              </a:rPr>
              <a:t>3</a:t>
            </a:r>
            <a:r>
              <a:rPr lang="en-US" sz="2568" dirty="0">
                <a:solidFill>
                  <a:srgbClr val="FFFFFF"/>
                </a:solidFill>
                <a:latin typeface="Evolventa"/>
              </a:rPr>
              <a:t> ДОГОВОРА БЕЗВОЗМЕЗДНОГО ПОЛЬЗОВАНИЯ  / </a:t>
            </a:r>
            <a:r>
              <a:rPr lang="ru-RU" sz="2568" dirty="0" smtClean="0">
                <a:solidFill>
                  <a:srgbClr val="FFFFFF"/>
                </a:solidFill>
                <a:latin typeface="Evolventa Bold"/>
              </a:rPr>
              <a:t>15,23</a:t>
            </a:r>
            <a:r>
              <a:rPr lang="en-US" sz="2568" dirty="0" smtClean="0">
                <a:solidFill>
                  <a:srgbClr val="FFFFFF"/>
                </a:solidFill>
                <a:latin typeface="Evolventa Bold"/>
              </a:rPr>
              <a:t> </a:t>
            </a:r>
            <a:r>
              <a:rPr lang="en-US" sz="2568" dirty="0">
                <a:solidFill>
                  <a:srgbClr val="FFFFFF"/>
                </a:solidFill>
                <a:latin typeface="Evolventa Bold"/>
              </a:rPr>
              <a:t>ГА</a:t>
            </a:r>
          </a:p>
          <a:p>
            <a:pPr>
              <a:lnSpc>
                <a:spcPts val="3082"/>
              </a:lnSpc>
            </a:pPr>
            <a:endParaRPr dirty="0"/>
          </a:p>
          <a:p>
            <a:pPr>
              <a:lnSpc>
                <a:spcPts val="3082"/>
              </a:lnSpc>
            </a:pPr>
            <a:r>
              <a:rPr lang="en-US" sz="2568" dirty="0" smtClean="0">
                <a:solidFill>
                  <a:srgbClr val="FFFFFF"/>
                </a:solidFill>
                <a:latin typeface="Evolventa Bold"/>
              </a:rPr>
              <a:t>3</a:t>
            </a:r>
            <a:r>
              <a:rPr lang="ru-RU" sz="2568" dirty="0" smtClean="0">
                <a:solidFill>
                  <a:srgbClr val="FFFFFF"/>
                </a:solidFill>
                <a:latin typeface="Evolventa Bold"/>
              </a:rPr>
              <a:t>9</a:t>
            </a:r>
            <a:r>
              <a:rPr lang="en-US" sz="2568" dirty="0" smtClean="0">
                <a:solidFill>
                  <a:srgbClr val="FFFFFF"/>
                </a:solidFill>
                <a:latin typeface="Evolventa"/>
              </a:rPr>
              <a:t> УЧАСТК</a:t>
            </a:r>
            <a:r>
              <a:rPr lang="ru-RU" sz="2568" dirty="0" smtClean="0">
                <a:solidFill>
                  <a:srgbClr val="FFFFFF"/>
                </a:solidFill>
                <a:latin typeface="Evolventa"/>
              </a:rPr>
              <a:t>ОВ</a:t>
            </a:r>
            <a:r>
              <a:rPr lang="en-US" sz="2568" dirty="0" smtClean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2568" dirty="0">
                <a:solidFill>
                  <a:srgbClr val="FFFFFF"/>
                </a:solidFill>
                <a:latin typeface="Evolventa"/>
              </a:rPr>
              <a:t>В СОБСТВЕННОСТЬ БЕСПЛАТНО  / </a:t>
            </a:r>
            <a:r>
              <a:rPr lang="ru-RU" sz="2568" dirty="0" smtClean="0">
                <a:solidFill>
                  <a:srgbClr val="FFFFFF"/>
                </a:solidFill>
                <a:latin typeface="Evolventa Bold"/>
              </a:rPr>
              <a:t>99,48</a:t>
            </a:r>
            <a:r>
              <a:rPr lang="en-US" sz="2568" dirty="0" smtClean="0">
                <a:solidFill>
                  <a:srgbClr val="FFFFFF"/>
                </a:solidFill>
                <a:latin typeface="Evolventa Bold"/>
              </a:rPr>
              <a:t> </a:t>
            </a:r>
            <a:r>
              <a:rPr lang="en-US" sz="2568" dirty="0">
                <a:solidFill>
                  <a:srgbClr val="FFFFFF"/>
                </a:solidFill>
                <a:latin typeface="Evolventa Bold"/>
              </a:rPr>
              <a:t>ГА</a:t>
            </a:r>
          </a:p>
          <a:p>
            <a:pPr>
              <a:lnSpc>
                <a:spcPts val="3082"/>
              </a:lnSpc>
            </a:pPr>
            <a:endParaRPr dirty="0"/>
          </a:p>
          <a:p>
            <a:pPr>
              <a:lnSpc>
                <a:spcPts val="3082"/>
              </a:lnSpc>
            </a:pPr>
            <a:r>
              <a:rPr lang="ru-RU" sz="2568" dirty="0">
                <a:solidFill>
                  <a:srgbClr val="FFFFFF"/>
                </a:solidFill>
                <a:latin typeface="Evolventa Bold"/>
              </a:rPr>
              <a:t>4</a:t>
            </a:r>
            <a:r>
              <a:rPr lang="en-US" sz="2568" dirty="0" smtClean="0">
                <a:solidFill>
                  <a:srgbClr val="FFFFFF"/>
                </a:solidFill>
                <a:latin typeface="Evolventa Bold"/>
              </a:rPr>
              <a:t> </a:t>
            </a:r>
            <a:r>
              <a:rPr lang="en-US" sz="2568" dirty="0" smtClean="0">
                <a:solidFill>
                  <a:srgbClr val="FFFFFF"/>
                </a:solidFill>
                <a:latin typeface="Evolventa"/>
              </a:rPr>
              <a:t>УЧАСТК</a:t>
            </a:r>
            <a:r>
              <a:rPr lang="ru-RU" sz="2568" dirty="0" smtClean="0">
                <a:solidFill>
                  <a:srgbClr val="FFFFFF"/>
                </a:solidFill>
                <a:latin typeface="Evolventa"/>
              </a:rPr>
              <a:t>А</a:t>
            </a:r>
            <a:r>
              <a:rPr lang="en-US" sz="2568" dirty="0" smtClean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2568" dirty="0">
                <a:solidFill>
                  <a:srgbClr val="FFFFFF"/>
                </a:solidFill>
                <a:latin typeface="Evolventa"/>
              </a:rPr>
              <a:t>В БЕССРОЧНОЕ ПОЛЬЗОВАНИЕ  /</a:t>
            </a:r>
            <a:r>
              <a:rPr lang="en-US" sz="2568" dirty="0">
                <a:solidFill>
                  <a:srgbClr val="FFFFFF"/>
                </a:solidFill>
                <a:latin typeface="Evolventa Bold"/>
              </a:rPr>
              <a:t> </a:t>
            </a:r>
            <a:r>
              <a:rPr lang="ru-RU" sz="2568" dirty="0" smtClean="0">
                <a:solidFill>
                  <a:srgbClr val="FFFFFF"/>
                </a:solidFill>
                <a:latin typeface="Evolventa Bold"/>
              </a:rPr>
              <a:t>1,9</a:t>
            </a:r>
            <a:r>
              <a:rPr lang="en-US" sz="2568" dirty="0" smtClean="0">
                <a:solidFill>
                  <a:srgbClr val="FFFFFF"/>
                </a:solidFill>
                <a:latin typeface="Evolventa Bold"/>
              </a:rPr>
              <a:t> </a:t>
            </a:r>
            <a:r>
              <a:rPr lang="en-US" sz="2568" dirty="0">
                <a:solidFill>
                  <a:srgbClr val="FFFFFF"/>
                </a:solidFill>
                <a:latin typeface="Evolventa Bold"/>
              </a:rPr>
              <a:t>ГА</a:t>
            </a:r>
          </a:p>
          <a:p>
            <a:pPr>
              <a:lnSpc>
                <a:spcPts val="3082"/>
              </a:lnSpc>
            </a:pPr>
            <a:endParaRPr dirty="0"/>
          </a:p>
          <a:p>
            <a:pPr>
              <a:lnSpc>
                <a:spcPts val="3082"/>
              </a:lnSpc>
            </a:pPr>
            <a:r>
              <a:rPr lang="ru-RU" sz="2568" dirty="0" smtClean="0">
                <a:solidFill>
                  <a:srgbClr val="FFFFFF"/>
                </a:solidFill>
                <a:latin typeface="Evolventa Bold"/>
              </a:rPr>
              <a:t>21 </a:t>
            </a:r>
            <a:r>
              <a:rPr lang="en-US" sz="2568" dirty="0" smtClean="0">
                <a:solidFill>
                  <a:srgbClr val="FFFFFF"/>
                </a:solidFill>
                <a:latin typeface="Evolventa"/>
              </a:rPr>
              <a:t>УЧАСТ</a:t>
            </a:r>
            <a:r>
              <a:rPr lang="ru-RU" sz="2568" dirty="0" smtClean="0">
                <a:solidFill>
                  <a:srgbClr val="FFFFFF"/>
                </a:solidFill>
                <a:latin typeface="Evolventa"/>
              </a:rPr>
              <a:t>ОК</a:t>
            </a:r>
            <a:r>
              <a:rPr lang="en-US" sz="2568" dirty="0" smtClean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2568" dirty="0">
                <a:solidFill>
                  <a:srgbClr val="FFFFFF"/>
                </a:solidFill>
                <a:latin typeface="Evolventa"/>
              </a:rPr>
              <a:t>ПРЕКРАЩЕНО ПРАВО ПОСТОЯННОГО ПОЛЬЗОВАНИЯ /</a:t>
            </a:r>
            <a:r>
              <a:rPr lang="en-US" sz="2568" dirty="0">
                <a:solidFill>
                  <a:srgbClr val="FFFFFF"/>
                </a:solidFill>
                <a:latin typeface="Evolventa Bold"/>
              </a:rPr>
              <a:t> </a:t>
            </a:r>
            <a:r>
              <a:rPr lang="ru-RU" sz="2568" dirty="0" smtClean="0">
                <a:solidFill>
                  <a:srgbClr val="FFFFFF"/>
                </a:solidFill>
                <a:latin typeface="Evolventa Bold"/>
              </a:rPr>
              <a:t>7</a:t>
            </a:r>
            <a:r>
              <a:rPr lang="en-US" sz="2568" dirty="0" smtClean="0">
                <a:solidFill>
                  <a:srgbClr val="FFFFFF"/>
                </a:solidFill>
                <a:latin typeface="Evolventa Bold"/>
              </a:rPr>
              <a:t>,</a:t>
            </a:r>
            <a:r>
              <a:rPr lang="ru-RU" sz="2568" dirty="0" smtClean="0">
                <a:solidFill>
                  <a:srgbClr val="FFFFFF"/>
                </a:solidFill>
                <a:latin typeface="Evolventa Bold"/>
              </a:rPr>
              <a:t>59</a:t>
            </a:r>
            <a:r>
              <a:rPr lang="en-US" sz="2568" dirty="0" smtClean="0">
                <a:solidFill>
                  <a:srgbClr val="FFFFFF"/>
                </a:solidFill>
                <a:latin typeface="Evolventa Bold"/>
              </a:rPr>
              <a:t> ГА</a:t>
            </a:r>
            <a:endParaRPr lang="ru-RU" sz="2568" dirty="0" smtClean="0">
              <a:solidFill>
                <a:srgbClr val="FFFFFF"/>
              </a:solidFill>
              <a:latin typeface="Evolventa Bold"/>
            </a:endParaRPr>
          </a:p>
          <a:p>
            <a:pPr>
              <a:lnSpc>
                <a:spcPts val="3082"/>
              </a:lnSpc>
            </a:pPr>
            <a:endParaRPr lang="ru-RU" sz="2568" dirty="0">
              <a:solidFill>
                <a:srgbClr val="FFFFFF"/>
              </a:solidFill>
              <a:latin typeface="Evolventa Bold"/>
              <a:ea typeface="Times New Roman"/>
              <a:cs typeface="Times New Roman"/>
            </a:endParaRPr>
          </a:p>
          <a:p>
            <a:pPr algn="ctr">
              <a:lnSpc>
                <a:spcPts val="3082"/>
              </a:lnSpc>
            </a:pPr>
            <a:r>
              <a:rPr lang="ru-RU" sz="3200" dirty="0" smtClean="0">
                <a:solidFill>
                  <a:schemeClr val="bg1"/>
                </a:solidFill>
                <a:latin typeface="Evolventa" panose="020B0604020202020204" charset="0"/>
                <a:ea typeface="Times New Roman"/>
                <a:cs typeface="Times New Roman"/>
              </a:rPr>
              <a:t>Всего </a:t>
            </a:r>
            <a:r>
              <a:rPr lang="ru-RU" sz="3200" dirty="0">
                <a:solidFill>
                  <a:schemeClr val="bg1"/>
                </a:solidFill>
                <a:latin typeface="Evolventa" panose="020B0604020202020204" charset="0"/>
                <a:ea typeface="Times New Roman"/>
                <a:cs typeface="Times New Roman"/>
              </a:rPr>
              <a:t>по Приволжскому муниципальному району учитывается 727 договоров аренды земельных участков общей площадью 2 330 га;</a:t>
            </a:r>
            <a:endParaRPr lang="ru-RU" sz="2400" dirty="0">
              <a:solidFill>
                <a:schemeClr val="bg1"/>
              </a:solidFill>
              <a:latin typeface="Evolventa" panose="020B0604020202020204" charset="0"/>
              <a:ea typeface="Calibri"/>
              <a:cs typeface="Times New Roman"/>
            </a:endParaRPr>
          </a:p>
          <a:p>
            <a:pPr>
              <a:lnSpc>
                <a:spcPts val="3082"/>
              </a:lnSpc>
            </a:pPr>
            <a:endParaRPr dirty="0"/>
          </a:p>
        </p:txBody>
      </p:sp>
      <p:grpSp>
        <p:nvGrpSpPr>
          <p:cNvPr id="11" name="Group 11"/>
          <p:cNvGrpSpPr/>
          <p:nvPr/>
        </p:nvGrpSpPr>
        <p:grpSpPr>
          <a:xfrm>
            <a:off x="423160" y="2513807"/>
            <a:ext cx="380622" cy="380622"/>
            <a:chOff x="0" y="0"/>
            <a:chExt cx="1913890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CCC5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423160" y="3267115"/>
            <a:ext cx="380622" cy="380622"/>
            <a:chOff x="0" y="0"/>
            <a:chExt cx="1913890" cy="1913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CCC5E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423160" y="4084156"/>
            <a:ext cx="380622" cy="380622"/>
            <a:chOff x="0" y="0"/>
            <a:chExt cx="1913890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CCC5E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423160" y="4868737"/>
            <a:ext cx="380622" cy="380622"/>
            <a:chOff x="0" y="0"/>
            <a:chExt cx="1913890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CCC5E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423160" y="5647909"/>
            <a:ext cx="380622" cy="380622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CCC5E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423160" y="6420073"/>
            <a:ext cx="380622" cy="380622"/>
            <a:chOff x="0" y="0"/>
            <a:chExt cx="1913890" cy="19138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CCC5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423160" y="7181918"/>
            <a:ext cx="380622" cy="380622"/>
            <a:chOff x="0" y="0"/>
            <a:chExt cx="1913890" cy="1913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CCC5E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423160" y="8007277"/>
            <a:ext cx="380622" cy="380622"/>
            <a:chOff x="0" y="0"/>
            <a:chExt cx="1913890" cy="191389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CCC5E"/>
            </a:solidFill>
          </p:spPr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0" y="8527876"/>
            <a:ext cx="1725166" cy="1759124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chemeClr val="tx2"/>
            </a:solidFill>
          </p:spPr>
        </p:sp>
      </p:grpSp>
      <p:grpSp>
        <p:nvGrpSpPr>
          <p:cNvPr id="10" name="Group 2"/>
          <p:cNvGrpSpPr/>
          <p:nvPr/>
        </p:nvGrpSpPr>
        <p:grpSpPr>
          <a:xfrm rot="-10800000">
            <a:off x="16428230" y="0"/>
            <a:ext cx="1859770" cy="1856795"/>
            <a:chOff x="0" y="0"/>
            <a:chExt cx="6350000" cy="6339840"/>
          </a:xfrm>
          <a:solidFill>
            <a:schemeClr val="tx2"/>
          </a:solidFill>
        </p:grpSpPr>
        <p:sp>
          <p:nvSpPr>
            <p:cNvPr id="11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sp>
        <p:nvSpPr>
          <p:cNvPr id="12" name="Прямоугольник 11"/>
          <p:cNvSpPr/>
          <p:nvPr/>
        </p:nvSpPr>
        <p:spPr>
          <a:xfrm>
            <a:off x="-41135" y="1615108"/>
            <a:ext cx="11953328" cy="3517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4400" b="1" dirty="0" smtClean="0">
                <a:solidFill>
                  <a:schemeClr val="tx2"/>
                </a:solidFill>
                <a:latin typeface="Evolventa" panose="020B0604020202020204" charset="0"/>
                <a:ea typeface="Times New Roman"/>
                <a:cs typeface="Times New Roman"/>
              </a:rPr>
              <a:t>бесплатно предоставлено в собственность многодетным семьям </a:t>
            </a: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6000" b="1" dirty="0" smtClean="0">
                <a:solidFill>
                  <a:schemeClr val="tx2"/>
                </a:solidFill>
                <a:latin typeface="Evolventa" panose="020B0604020202020204" charset="0"/>
                <a:ea typeface="Times New Roman"/>
                <a:cs typeface="Times New Roman"/>
              </a:rPr>
              <a:t>13</a:t>
            </a:r>
            <a:r>
              <a:rPr lang="ru-RU" sz="4400" b="1" dirty="0" smtClean="0">
                <a:solidFill>
                  <a:schemeClr val="tx2"/>
                </a:solidFill>
                <a:latin typeface="Evolventa" panose="020B0604020202020204" charset="0"/>
                <a:ea typeface="Times New Roman"/>
                <a:cs typeface="Times New Roman"/>
              </a:rPr>
              <a:t> земельных участков общей площадью </a:t>
            </a:r>
            <a:r>
              <a:rPr lang="ru-RU" sz="6000" b="1" dirty="0" smtClean="0">
                <a:solidFill>
                  <a:schemeClr val="tx2"/>
                </a:solidFill>
                <a:latin typeface="Evolventa" panose="020B0604020202020204" charset="0"/>
                <a:ea typeface="Times New Roman"/>
                <a:cs typeface="Times New Roman"/>
              </a:rPr>
              <a:t>1,13 га</a:t>
            </a:r>
            <a:r>
              <a:rPr lang="ru-RU" sz="5400" b="1" dirty="0" smtClean="0">
                <a:solidFill>
                  <a:schemeClr val="tx2"/>
                </a:solidFill>
                <a:latin typeface="Evolventa" panose="020B0604020202020204" charset="0"/>
                <a:ea typeface="Times New Roman"/>
                <a:cs typeface="Times New Roman"/>
              </a:rPr>
              <a:t>. </a:t>
            </a:r>
            <a:endParaRPr lang="ru-RU" sz="3200" b="1" dirty="0">
              <a:solidFill>
                <a:schemeClr val="tx2"/>
              </a:solidFill>
              <a:latin typeface="Evolventa" panose="020B0604020202020204" charset="0"/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55" y="4795359"/>
            <a:ext cx="16172538" cy="5341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8250" l="10000" r="90000">
                        <a14:foregroundMark x1="57667" y1="21167" x2="57667" y2="21167"/>
                        <a14:foregroundMark x1="58333" y1="13500" x2="58333" y2="13500"/>
                        <a14:foregroundMark x1="51167" y1="9167" x2="51167" y2="9167"/>
                        <a14:foregroundMark x1="52917" y1="24417" x2="52917" y2="24417"/>
                        <a14:foregroundMark x1="57500" y1="12667" x2="57500" y2="12667"/>
                        <a14:foregroundMark x1="54833" y1="7167" x2="54833" y2="7167"/>
                        <a14:foregroundMark x1="54667" y1="24417" x2="54667" y2="24417"/>
                        <a14:foregroundMark x1="48500" y1="20083" x2="48500" y2="20083"/>
                        <a14:foregroundMark x1="36583" y1="22667" x2="36583" y2="22667"/>
                        <a14:foregroundMark x1="38917" y1="23333" x2="38917" y2="23333"/>
                        <a14:foregroundMark x1="35667" y1="38167" x2="35667" y2="38167"/>
                        <a14:foregroundMark x1="56833" y1="45333" x2="56833" y2="45333"/>
                        <a14:foregroundMark x1="57667" y1="42917" x2="57667" y2="42917"/>
                        <a14:foregroundMark x1="59417" y1="41583" x2="59417" y2="41583"/>
                        <a14:foregroundMark x1="54417" y1="43333" x2="54417" y2="43333"/>
                        <a14:foregroundMark x1="52667" y1="47083" x2="52667" y2="47083"/>
                        <a14:foregroundMark x1="52000" y1="44250" x2="52000" y2="44250"/>
                        <a14:foregroundMark x1="57917" y1="26333" x2="57917" y2="26333"/>
                        <a14:foregroundMark x1="61417" y1="23750" x2="61417" y2="23750"/>
                        <a14:foregroundMark x1="63750" y1="21750" x2="63750" y2="21750"/>
                        <a14:foregroundMark x1="49417" y1="24167" x2="49417" y2="24167"/>
                        <a14:foregroundMark x1="52250" y1="27417" x2="52250" y2="27417"/>
                        <a14:foregroundMark x1="56833" y1="28333" x2="56833" y2="28333"/>
                        <a14:foregroundMark x1="58583" y1="23750" x2="58583" y2="23750"/>
                        <a14:foregroundMark x1="60333" y1="22917" x2="60333" y2="22917"/>
                        <a14:foregroundMark x1="58083" y1="13917" x2="58083" y2="13917"/>
                        <a14:foregroundMark x1="48500" y1="13500" x2="48500" y2="13500"/>
                        <a14:foregroundMark x1="56167" y1="21583" x2="56167" y2="21583"/>
                        <a14:foregroundMark x1="56833" y1="25667" x2="56833" y2="25667"/>
                        <a14:foregroundMark x1="61833" y1="23083" x2="61833" y2="23083"/>
                        <a14:foregroundMark x1="63167" y1="22250" x2="63167" y2="22250"/>
                        <a14:foregroundMark x1="59000" y1="25250" x2="59000" y2="25250"/>
                        <a14:foregroundMark x1="60083" y1="27250" x2="60083" y2="27250"/>
                        <a14:foregroundMark x1="54167" y1="25667" x2="54167" y2="25667"/>
                        <a14:foregroundMark x1="51333" y1="24833" x2="51333" y2="24833"/>
                        <a14:foregroundMark x1="48333" y1="24000" x2="48333" y2="24000"/>
                        <a14:foregroundMark x1="48333" y1="23333" x2="48333" y2="23333"/>
                        <a14:foregroundMark x1="47667" y1="22000" x2="47667" y2="22000"/>
                        <a14:foregroundMark x1="49833" y1="16583" x2="49833" y2="16583"/>
                        <a14:foregroundMark x1="40000" y1="24417" x2="40000" y2="24417"/>
                        <a14:foregroundMark x1="39417" y1="20500" x2="39417" y2="20500"/>
                        <a14:foregroundMark x1="38917" y1="18917" x2="38917" y2="18917"/>
                        <a14:foregroundMark x1="40000" y1="25500" x2="40000" y2="25500"/>
                        <a14:foregroundMark x1="42000" y1="27667" x2="42000" y2="27667"/>
                        <a14:foregroundMark x1="49833" y1="16083" x2="49833" y2="16083"/>
                        <a14:foregroundMark x1="57667" y1="15917" x2="57667" y2="15917"/>
                        <a14:foregroundMark x1="52417" y1="14417" x2="52417" y2="14417"/>
                        <a14:foregroundMark x1="53083" y1="19417" x2="53083" y2="19417"/>
                        <a14:foregroundMark x1="62667" y1="16083" x2="62667" y2="16083"/>
                        <a14:foregroundMark x1="46333" y1="18917" x2="46333" y2="18917"/>
                        <a14:foregroundMark x1="36750" y1="32667" x2="36750" y2="32667"/>
                        <a14:foregroundMark x1="36583" y1="37917" x2="36583" y2="37917"/>
                        <a14:foregroundMark x1="34333" y1="42667" x2="34333" y2="42667"/>
                        <a14:foregroundMark x1="55750" y1="44917" x2="55750" y2="44917"/>
                        <a14:foregroundMark x1="55500" y1="46417" x2="55500" y2="46417"/>
                        <a14:foregroundMark x1="54417" y1="48167" x2="54417" y2="48167"/>
                        <a14:foregroundMark x1="51167" y1="46167" x2="51167" y2="46167"/>
                        <a14:foregroundMark x1="58333" y1="42667" x2="58333" y2="42667"/>
                        <a14:foregroundMark x1="60750" y1="42250" x2="60750" y2="42250"/>
                        <a14:foregroundMark x1="40250" y1="42500" x2="40250" y2="42500"/>
                        <a14:foregroundMark x1="35000" y1="40083" x2="35000" y2="40083"/>
                        <a14:foregroundMark x1="36750" y1="40750" x2="36750" y2="40750"/>
                        <a14:foregroundMark x1="36333" y1="40083" x2="36333" y2="40083"/>
                        <a14:foregroundMark x1="37417" y1="37000" x2="37417" y2="37000"/>
                        <a14:foregroundMark x1="38250" y1="36167" x2="38250" y2="36167"/>
                        <a14:foregroundMark x1="37667" y1="34000" x2="37667" y2="34000"/>
                        <a14:foregroundMark x1="37667" y1="30250" x2="37667" y2="30250"/>
                        <a14:foregroundMark x1="38917" y1="30750" x2="38917" y2="30750"/>
                        <a14:foregroundMark x1="35000" y1="41583" x2="35000" y2="41583"/>
                        <a14:foregroundMark x1="33250" y1="40500" x2="33250" y2="40500"/>
                        <a14:foregroundMark x1="32833" y1="41583" x2="32833" y2="41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94" y="103892"/>
            <a:ext cx="1752904" cy="1752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208" y="664492"/>
            <a:ext cx="6196301" cy="4130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17040" y="5350049"/>
            <a:ext cx="11233248" cy="272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chemeClr val="bg1"/>
                </a:solidFill>
                <a:latin typeface="Evolventa" panose="020B0604020202020204" charset="0"/>
                <a:ea typeface="Times New Roman"/>
                <a:cs typeface="Times New Roman"/>
              </a:rPr>
              <a:t>СДАНО 993,7 КВ.М </a:t>
            </a: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chemeClr val="bg1"/>
                </a:solidFill>
                <a:latin typeface="Evolventa" panose="020B0604020202020204" charset="0"/>
                <a:ea typeface="Times New Roman"/>
                <a:cs typeface="Times New Roman"/>
              </a:rPr>
              <a:t>СУММА ПОСТУПЛЕНИЙ В КОНСОЛИДИРОВАННЫЙ БЮДЖЕТ </a:t>
            </a: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chemeClr val="bg1"/>
                </a:solidFill>
                <a:latin typeface="Evolventa" panose="020B0604020202020204" charset="0"/>
                <a:ea typeface="Times New Roman"/>
                <a:cs typeface="Times New Roman"/>
              </a:rPr>
              <a:t>930 ТЫС. РУБЛЕЙ. </a:t>
            </a:r>
            <a:endParaRPr lang="ru-RU" sz="3200" b="1" dirty="0">
              <a:solidFill>
                <a:schemeClr val="bg1"/>
              </a:solidFill>
              <a:latin typeface="Evolventa" panose="020B0604020202020204" charset="0"/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65" l="0" r="99674">
                        <a14:foregroundMark x1="44130" y1="59239" x2="44130" y2="59239"/>
                        <a14:foregroundMark x1="24565" y1="61848" x2="24565" y2="61848"/>
                        <a14:foregroundMark x1="25435" y1="70326" x2="25435" y2="70326"/>
                        <a14:foregroundMark x1="32826" y1="65978" x2="32826" y2="65978"/>
                        <a14:foregroundMark x1="41087" y1="68370" x2="41087" y2="68370"/>
                        <a14:foregroundMark x1="48913" y1="70109" x2="50326" y2="71413"/>
                        <a14:foregroundMark x1="60543" y1="71848" x2="60543" y2="71848"/>
                        <a14:foregroundMark x1="68587" y1="69674" x2="68587" y2="69674"/>
                        <a14:foregroundMark x1="73370" y1="65761" x2="73370" y2="65761"/>
                        <a14:foregroundMark x1="80761" y1="61413" x2="80761" y2="61413"/>
                        <a14:foregroundMark x1="75978" y1="58804" x2="75978" y2="58804"/>
                        <a14:foregroundMark x1="72500" y1="62717" x2="72500" y2="62717"/>
                        <a14:foregroundMark x1="54239" y1="61413" x2="54239" y2="61413"/>
                        <a14:foregroundMark x1="57717" y1="63587" x2="57717" y2="63587"/>
                        <a14:foregroundMark x1="59891" y1="63587" x2="59891" y2="63587"/>
                        <a14:foregroundMark x1="52283" y1="61848" x2="52283" y2="61848"/>
                        <a14:foregroundMark x1="48261" y1="59891" x2="48261" y2="59891"/>
                        <a14:foregroundMark x1="44565" y1="56630" x2="44565" y2="56630"/>
                        <a14:foregroundMark x1="43478" y1="55978" x2="43478" y2="55978"/>
                        <a14:foregroundMark x1="41087" y1="55109" x2="41087" y2="55109"/>
                        <a14:foregroundMark x1="33696" y1="56630" x2="33696" y2="56630"/>
                        <a14:foregroundMark x1="18913" y1="59239" x2="18913" y2="59239"/>
                        <a14:foregroundMark x1="23043" y1="62935" x2="23043" y2="62935"/>
                        <a14:foregroundMark x1="21522" y1="67283" x2="21522" y2="67283"/>
                        <a14:foregroundMark x1="22174" y1="71630" x2="22174" y2="71630"/>
                        <a14:foregroundMark x1="21739" y1="73370" x2="22609" y2="73804"/>
                        <a14:foregroundMark x1="30000" y1="66630" x2="30000" y2="66630"/>
                        <a14:foregroundMark x1="30435" y1="61630" x2="30435" y2="61630"/>
                        <a14:foregroundMark x1="29565" y1="59022" x2="29565" y2="59022"/>
                        <a14:foregroundMark x1="37609" y1="63152" x2="37609" y2="63152"/>
                        <a14:foregroundMark x1="38696" y1="60543" x2="38696" y2="60543"/>
                        <a14:foregroundMark x1="41957" y1="66413" x2="41957" y2="66413"/>
                        <a14:foregroundMark x1="46087" y1="63804" x2="46087" y2="63804"/>
                        <a14:foregroundMark x1="46304" y1="69674" x2="46304" y2="69674"/>
                        <a14:foregroundMark x1="47826" y1="65109" x2="47826" y2="65109"/>
                        <a14:foregroundMark x1="51630" y1="69239" x2="51630" y2="69239"/>
                        <a14:foregroundMark x1="53587" y1="71848" x2="53587" y2="71848"/>
                        <a14:foregroundMark x1="57283" y1="70761" x2="57283" y2="70761"/>
                        <a14:foregroundMark x1="63587" y1="69239" x2="63587" y2="69239"/>
                        <a14:foregroundMark x1="63152" y1="25543" x2="63152" y2="25543"/>
                        <a14:foregroundMark x1="59022" y1="27935" x2="59022" y2="27935"/>
                        <a14:foregroundMark x1="51848" y1="32500" x2="51848" y2="32500"/>
                        <a14:foregroundMark x1="48478" y1="37500" x2="48478" y2="37500"/>
                        <a14:foregroundMark x1="45652" y1="41413" x2="45652" y2="41413"/>
                        <a14:foregroundMark x1="44348" y1="46413" x2="44348" y2="46413"/>
                        <a14:foregroundMark x1="42826" y1="43370" x2="42826" y2="43370"/>
                        <a14:foregroundMark x1="72717" y1="35326" x2="72717" y2="35326"/>
                        <a14:foregroundMark x1="77717" y1="40978" x2="77717" y2="41848"/>
                        <a14:foregroundMark x1="79457" y1="47500" x2="79457" y2="47500"/>
                        <a14:foregroundMark x1="78370" y1="51630" x2="78370" y2="51630"/>
                        <a14:foregroundMark x1="79674" y1="43587" x2="79674" y2="43587"/>
                        <a14:foregroundMark x1="81413" y1="44239" x2="81413" y2="44239"/>
                        <a14:foregroundMark x1="74022" y1="38587" x2="74022" y2="38587"/>
                        <a14:foregroundMark x1="67065" y1="33587" x2="67065" y2="33587"/>
                        <a14:foregroundMark x1="50543" y1="27500" x2="50543" y2="27500"/>
                        <a14:foregroundMark x1="48478" y1="27717" x2="48478" y2="27717"/>
                        <a14:foregroundMark x1="48478" y1="30978" x2="48478" y2="30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86" y="174947"/>
            <a:ext cx="3787045" cy="3787045"/>
          </a:xfrm>
          <a:prstGeom prst="rect">
            <a:avLst/>
          </a:prstGeom>
        </p:spPr>
      </p:pic>
      <p:grpSp>
        <p:nvGrpSpPr>
          <p:cNvPr id="5" name="Group 3"/>
          <p:cNvGrpSpPr/>
          <p:nvPr/>
        </p:nvGrpSpPr>
        <p:grpSpPr>
          <a:xfrm rot="16200000">
            <a:off x="16606109" y="8605107"/>
            <a:ext cx="1683238" cy="1680545"/>
            <a:chOff x="0" y="0"/>
            <a:chExt cx="6350000" cy="6339840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723" y="5424989"/>
            <a:ext cx="7175603" cy="5381702"/>
          </a:xfrm>
          <a:prstGeom prst="rect">
            <a:avLst/>
          </a:prstGeom>
        </p:spPr>
      </p:pic>
      <p:grpSp>
        <p:nvGrpSpPr>
          <p:cNvPr id="9" name="Group 2"/>
          <p:cNvGrpSpPr/>
          <p:nvPr/>
        </p:nvGrpSpPr>
        <p:grpSpPr>
          <a:xfrm rot="10800000">
            <a:off x="16916045" y="0"/>
            <a:ext cx="1371955" cy="1369760"/>
            <a:chOff x="0" y="0"/>
            <a:chExt cx="6350000" cy="6339840"/>
          </a:xfrm>
        </p:grpSpPr>
        <p:sp>
          <p:nvSpPr>
            <p:cNvPr id="10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chemeClr val="bg1"/>
            </a:solidFill>
          </p:spPr>
        </p:sp>
      </p:grpSp>
      <p:grpSp>
        <p:nvGrpSpPr>
          <p:cNvPr id="11" name="Group 2"/>
          <p:cNvGrpSpPr/>
          <p:nvPr/>
        </p:nvGrpSpPr>
        <p:grpSpPr>
          <a:xfrm>
            <a:off x="0" y="8917240"/>
            <a:ext cx="1371955" cy="1369760"/>
            <a:chOff x="0" y="0"/>
            <a:chExt cx="6350000" cy="6339840"/>
          </a:xfrm>
        </p:grpSpPr>
        <p:sp>
          <p:nvSpPr>
            <p:cNvPr id="12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chemeClr val="bg1"/>
            </a:solidFill>
          </p:spPr>
        </p:sp>
      </p:grpSp>
      <p:sp>
        <p:nvSpPr>
          <p:cNvPr id="13" name="TextBox 12"/>
          <p:cNvSpPr txBox="1"/>
          <p:nvPr/>
        </p:nvSpPr>
        <p:spPr>
          <a:xfrm>
            <a:off x="1344984" y="3961992"/>
            <a:ext cx="78604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chemeClr val="bg1"/>
                </a:solidFill>
                <a:latin typeface="Evolventa" panose="020B0604020202020204" charset="0"/>
              </a:rPr>
              <a:t>  </a:t>
            </a:r>
            <a:r>
              <a:rPr lang="ru-RU" sz="4800" b="1" dirty="0" smtClean="0">
                <a:solidFill>
                  <a:schemeClr val="bg1"/>
                </a:solidFill>
                <a:latin typeface="Evolventa" panose="020B0604020202020204" charset="0"/>
              </a:rPr>
              <a:t>АРЕНДА</a:t>
            </a:r>
            <a:endParaRPr lang="ru-RU" sz="4800" b="1" dirty="0">
              <a:solidFill>
                <a:schemeClr val="bg1"/>
              </a:solidFill>
              <a:latin typeface="Evolventa" panose="020B06040202020202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9744" y="684879"/>
            <a:ext cx="13465496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Evolventa" panose="020B0604020202020204" charset="0"/>
              </a:rPr>
              <a:t>ПРИВАТИЗАЦИЯ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Evolventa" panose="020B0604020202020204" charset="0"/>
              </a:rPr>
              <a:t> 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Evolventa" panose="020B0604020202020204" charset="0"/>
              </a:rPr>
              <a:t>1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Evolventa" panose="020B0604020202020204" charset="0"/>
              </a:rPr>
              <a:t>ДОГОВОР КУПЛИ-ПРОДАЖИ 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Evolventa" panose="020B0604020202020204" charset="0"/>
              </a:rPr>
              <a:t>МУНИЦИПАЛЬНОГО ИМУЩЕСТВА  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Evolventa" panose="020B0604020202020204" charset="0"/>
              </a:rPr>
              <a:t>НА СУММУ</a:t>
            </a:r>
            <a:endParaRPr lang="ru-RU" dirty="0"/>
          </a:p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1722466" y="4625681"/>
            <a:ext cx="37000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800" b="1" dirty="0">
                <a:solidFill>
                  <a:prstClr val="white"/>
                </a:solidFill>
                <a:latin typeface="Evolventa" panose="020B0604020202020204" charset="0"/>
              </a:rPr>
              <a:t>1 576 500,00</a:t>
            </a:r>
          </a:p>
        </p:txBody>
      </p:sp>
    </p:spTree>
    <p:extLst>
      <p:ext uri="{BB962C8B-B14F-4D97-AF65-F5344CB8AC3E}">
        <p14:creationId xmlns:p14="http://schemas.microsoft.com/office/powerpoint/2010/main" val="3898310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004AAD"/>
          </a:solidFill>
        </p:spPr>
      </p:sp>
      <p:grpSp>
        <p:nvGrpSpPr>
          <p:cNvPr id="3" name="Group 3"/>
          <p:cNvGrpSpPr/>
          <p:nvPr/>
        </p:nvGrpSpPr>
        <p:grpSpPr>
          <a:xfrm rot="5400000">
            <a:off x="231665" y="242046"/>
            <a:ext cx="1243890" cy="1241899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944100" y="5351859"/>
            <a:ext cx="7315200" cy="410937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5400000">
            <a:off x="16526178" y="8526351"/>
            <a:ext cx="1466243" cy="1463897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6348" y="6464390"/>
            <a:ext cx="4085752" cy="387775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159224" y="1037266"/>
            <a:ext cx="10362636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rgbClr val="31356E"/>
                </a:solidFill>
                <a:latin typeface="Evolventa Bold"/>
              </a:rPr>
              <a:t>ЖИЛОЙ ФОНД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9464" y="2695228"/>
            <a:ext cx="7858894" cy="325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1"/>
              </a:lnSpc>
            </a:pPr>
            <a:r>
              <a:rPr lang="en-US" sz="5400" dirty="0">
                <a:solidFill>
                  <a:srgbClr val="31356E"/>
                </a:solidFill>
                <a:latin typeface="Evolventa Bold"/>
              </a:rPr>
              <a:t>ПРИВАТИЗИРОВАНО</a:t>
            </a:r>
          </a:p>
          <a:p>
            <a:pPr algn="ctr">
              <a:lnSpc>
                <a:spcPts val="3101"/>
              </a:lnSpc>
            </a:pPr>
            <a:endParaRPr sz="3200" dirty="0"/>
          </a:p>
          <a:p>
            <a:pPr algn="ctr">
              <a:lnSpc>
                <a:spcPts val="4781"/>
              </a:lnSpc>
            </a:pPr>
            <a:r>
              <a:rPr lang="ru-RU" sz="5400" dirty="0" smtClean="0">
                <a:solidFill>
                  <a:srgbClr val="31356E"/>
                </a:solidFill>
                <a:latin typeface="Evolventa Bold"/>
              </a:rPr>
              <a:t>29</a:t>
            </a:r>
            <a:r>
              <a:rPr lang="en-US" sz="5400" dirty="0" smtClean="0">
                <a:solidFill>
                  <a:srgbClr val="31356E"/>
                </a:solidFill>
                <a:latin typeface="Evolventa"/>
              </a:rPr>
              <a:t> квартир  </a:t>
            </a:r>
            <a:r>
              <a:rPr lang="en-US" sz="5400" dirty="0">
                <a:solidFill>
                  <a:srgbClr val="31356E"/>
                </a:solidFill>
                <a:latin typeface="Evolventa"/>
              </a:rPr>
              <a:t>/  </a:t>
            </a:r>
            <a:r>
              <a:rPr lang="ru-RU" sz="5400" dirty="0" smtClean="0">
                <a:solidFill>
                  <a:srgbClr val="31356E"/>
                </a:solidFill>
                <a:latin typeface="Evolventa Bold"/>
              </a:rPr>
              <a:t>1285,60</a:t>
            </a:r>
            <a:r>
              <a:rPr lang="en-US" sz="5400" dirty="0" smtClean="0">
                <a:solidFill>
                  <a:srgbClr val="31356E"/>
                </a:solidFill>
                <a:latin typeface="Evolventa Bold"/>
              </a:rPr>
              <a:t> </a:t>
            </a:r>
            <a:r>
              <a:rPr lang="en-US" sz="5400" dirty="0">
                <a:solidFill>
                  <a:srgbClr val="31356E"/>
                </a:solidFill>
                <a:latin typeface="Evolventa Bold"/>
              </a:rPr>
              <a:t>кв.м.</a:t>
            </a:r>
          </a:p>
          <a:p>
            <a:pPr algn="ctr">
              <a:lnSpc>
                <a:spcPts val="4781"/>
              </a:lnSpc>
            </a:pPr>
            <a:endParaRPr dirty="0"/>
          </a:p>
          <a:p>
            <a:pPr algn="ctr">
              <a:lnSpc>
                <a:spcPts val="3101"/>
              </a:lnSpc>
            </a:pPr>
            <a:endParaRPr dirty="0" smtClean="0"/>
          </a:p>
        </p:txBody>
      </p:sp>
      <p:sp>
        <p:nvSpPr>
          <p:cNvPr id="11" name="TextBox 11"/>
          <p:cNvSpPr txBox="1"/>
          <p:nvPr/>
        </p:nvSpPr>
        <p:spPr>
          <a:xfrm>
            <a:off x="9786553" y="1600200"/>
            <a:ext cx="7858894" cy="354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1"/>
              </a:lnSpc>
            </a:pPr>
            <a:r>
              <a:rPr lang="en-US" sz="3984" dirty="0">
                <a:solidFill>
                  <a:srgbClr val="FFFFFF"/>
                </a:solidFill>
                <a:latin typeface="Evolventa Bold"/>
              </a:rPr>
              <a:t>ПРИОБРЕТЕНЫ</a:t>
            </a:r>
          </a:p>
          <a:p>
            <a:pPr algn="ctr">
              <a:lnSpc>
                <a:spcPts val="8021"/>
              </a:lnSpc>
            </a:pPr>
            <a:r>
              <a:rPr lang="ru-RU" sz="6684" dirty="0">
                <a:solidFill>
                  <a:srgbClr val="FFFFFF"/>
                </a:solidFill>
                <a:latin typeface="Evolventa Bold"/>
              </a:rPr>
              <a:t>4</a:t>
            </a:r>
            <a:endParaRPr lang="en-US" sz="6684" dirty="0">
              <a:solidFill>
                <a:srgbClr val="FFFFFF"/>
              </a:solidFill>
              <a:latin typeface="Evolventa Bold"/>
            </a:endParaRPr>
          </a:p>
          <a:p>
            <a:pPr algn="ctr">
              <a:lnSpc>
                <a:spcPts val="4781"/>
              </a:lnSpc>
            </a:pPr>
            <a:r>
              <a:rPr lang="en-US" sz="3984" dirty="0">
                <a:solidFill>
                  <a:srgbClr val="FFFFFF"/>
                </a:solidFill>
                <a:latin typeface="Evolventa Bold"/>
              </a:rPr>
              <a:t>БЛАГОУСТРОЕННЫЕ</a:t>
            </a:r>
          </a:p>
          <a:p>
            <a:pPr algn="ctr">
              <a:lnSpc>
                <a:spcPts val="4781"/>
              </a:lnSpc>
            </a:pPr>
            <a:r>
              <a:rPr lang="en-US" sz="3984" dirty="0">
                <a:solidFill>
                  <a:srgbClr val="FFFFFF"/>
                </a:solidFill>
                <a:latin typeface="Evolventa Bold"/>
              </a:rPr>
              <a:t>КВАРТИРЫ</a:t>
            </a:r>
          </a:p>
          <a:p>
            <a:pPr algn="ctr">
              <a:lnSpc>
                <a:spcPts val="4781"/>
              </a:lnSpc>
            </a:pPr>
            <a:r>
              <a:rPr lang="en-US" sz="3984" dirty="0">
                <a:solidFill>
                  <a:srgbClr val="FFFFFF"/>
                </a:solidFill>
                <a:latin typeface="Evolventa Bold"/>
              </a:rPr>
              <a:t>ДЛЯ ДЕТЕЙ-СИРОТ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202100" y="7720100"/>
            <a:ext cx="2704587" cy="25669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066275" y="8373942"/>
            <a:ext cx="2073772" cy="1968198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12804439" y="2228927"/>
            <a:ext cx="376" cy="3761764"/>
          </a:xfrm>
          <a:custGeom>
            <a:avLst/>
            <a:gdLst/>
            <a:ahLst/>
            <a:cxnLst/>
            <a:rect l="l" t="t" r="r" b="b"/>
            <a:pathLst>
              <a:path w="127" h="1270000">
                <a:moveTo>
                  <a:pt x="0" y="0"/>
                </a:moveTo>
                <a:cubicBezTo>
                  <a:pt x="42" y="0"/>
                  <a:pt x="85" y="0"/>
                  <a:pt x="127" y="0"/>
                </a:cubicBezTo>
                <a:lnTo>
                  <a:pt x="0" y="1270000"/>
                </a:lnTo>
                <a:close/>
              </a:path>
            </a:pathLst>
          </a:custGeom>
          <a:solidFill>
            <a:srgbClr val="006995"/>
          </a:solid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21" t="22874" b="11591"/>
          <a:stretch>
            <a:fillRect/>
          </a:stretch>
        </p:blipFill>
        <p:spPr>
          <a:xfrm>
            <a:off x="8251147" y="2798809"/>
            <a:ext cx="8280180" cy="2886202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14250" y="500030"/>
            <a:ext cx="11000760" cy="3208564"/>
            <a:chOff x="0" y="0"/>
            <a:chExt cx="14667680" cy="4278086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23825"/>
              <a:ext cx="14667680" cy="3375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74"/>
                </a:lnSpc>
              </a:pPr>
              <a:r>
                <a:rPr lang="en-US" sz="4061" dirty="0">
                  <a:solidFill>
                    <a:schemeClr val="bg1"/>
                  </a:solidFill>
                  <a:latin typeface="Evolventa"/>
                </a:rPr>
                <a:t>ОСНОВНЫЕ ХАРАКТЕРИСТИКИ ИСПОЛНЕНИЯ ДОХОДОВ КОНСОЛИДИРОВАННОГО БЮДЖЕТА, млн.руб.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3871567"/>
              <a:ext cx="14667680" cy="4065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44"/>
                </a:lnSpc>
              </a:pPr>
              <a:endParaRPr dirty="0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8000"/>
                    </a14:imgEffect>
                    <a14:imgEffect>
                      <a14:colorTemperature colorTemp="1500"/>
                    </a14:imgEffect>
                    <a14:imgEffect>
                      <a14:saturation sat="16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2060" t="24333" r="1730" b="12136"/>
          <a:stretch>
            <a:fillRect/>
          </a:stretch>
        </p:blipFill>
        <p:spPr>
          <a:xfrm>
            <a:off x="735450" y="4001920"/>
            <a:ext cx="8529377" cy="397754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62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24333" r="1342" b="9943"/>
          <a:stretch>
            <a:fillRect/>
          </a:stretch>
        </p:blipFill>
        <p:spPr>
          <a:xfrm>
            <a:off x="8425247" y="6608915"/>
            <a:ext cx="8759135" cy="3099911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9674515" y="3492192"/>
            <a:ext cx="5433443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3600" spc="37" dirty="0">
                <a:solidFill>
                  <a:srgbClr val="242424"/>
                </a:solidFill>
                <a:latin typeface="Evolventa Bold"/>
              </a:rPr>
              <a:t>БЕЗВОЗМЕЗДНЫЕ </a:t>
            </a:r>
            <a:r>
              <a:rPr lang="en-US" sz="3600" spc="37" dirty="0" smtClean="0">
                <a:solidFill>
                  <a:srgbClr val="242424"/>
                </a:solidFill>
                <a:latin typeface="Evolventa Bold"/>
              </a:rPr>
              <a:t>ПОСТУПЛЕНИЯ</a:t>
            </a:r>
            <a:r>
              <a:rPr lang="ru-RU" sz="3600" spc="37" dirty="0" smtClean="0">
                <a:solidFill>
                  <a:srgbClr val="242424"/>
                </a:solidFill>
                <a:latin typeface="Evolventa Bold"/>
              </a:rPr>
              <a:t> </a:t>
            </a:r>
          </a:p>
          <a:p>
            <a:pPr>
              <a:lnSpc>
                <a:spcPts val="2750"/>
              </a:lnSpc>
            </a:pPr>
            <a:endParaRPr lang="ru-RU" sz="2500" spc="37" dirty="0">
              <a:solidFill>
                <a:srgbClr val="242424"/>
              </a:solidFill>
              <a:latin typeface="Evolventa Bold"/>
            </a:endParaRPr>
          </a:p>
          <a:p>
            <a:pPr algn="ctr">
              <a:lnSpc>
                <a:spcPts val="2750"/>
              </a:lnSpc>
            </a:pPr>
            <a:r>
              <a:rPr lang="ru-RU" sz="3600" spc="37" dirty="0" smtClean="0">
                <a:solidFill>
                  <a:srgbClr val="242424"/>
                </a:solidFill>
                <a:latin typeface="Evolventa Bold"/>
              </a:rPr>
              <a:t>511,7</a:t>
            </a:r>
            <a:endParaRPr lang="en-US" sz="3600" spc="37" dirty="0">
              <a:solidFill>
                <a:srgbClr val="242424"/>
              </a:solidFill>
              <a:latin typeface="Evolventa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246544" y="7261701"/>
            <a:ext cx="5116541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3600" spc="37" dirty="0">
                <a:solidFill>
                  <a:srgbClr val="242424"/>
                </a:solidFill>
                <a:latin typeface="Evolventa Bold"/>
              </a:rPr>
              <a:t>НАЛОГОВЫЕ </a:t>
            </a:r>
            <a:r>
              <a:rPr lang="ru-RU" sz="3600" spc="37" dirty="0" smtClean="0">
                <a:solidFill>
                  <a:srgbClr val="242424"/>
                </a:solidFill>
                <a:latin typeface="Evolventa Bold"/>
              </a:rPr>
              <a:t>и </a:t>
            </a:r>
            <a:r>
              <a:rPr lang="en-US" sz="3600" spc="37" dirty="0">
                <a:solidFill>
                  <a:srgbClr val="242424"/>
                </a:solidFill>
                <a:latin typeface="Evolventa Bold"/>
              </a:rPr>
              <a:t>НЕНАЛОГОВЫЕ </a:t>
            </a:r>
            <a:r>
              <a:rPr lang="en-US" sz="3600" spc="37" dirty="0" smtClean="0">
                <a:solidFill>
                  <a:srgbClr val="242424"/>
                </a:solidFill>
                <a:latin typeface="Evolventa Bold"/>
              </a:rPr>
              <a:t>ДОХОДЫ</a:t>
            </a:r>
            <a:endParaRPr lang="ru-RU" sz="3600" spc="37" dirty="0" smtClean="0">
              <a:solidFill>
                <a:srgbClr val="242424"/>
              </a:solidFill>
              <a:latin typeface="Evolventa Bold"/>
            </a:endParaRPr>
          </a:p>
          <a:p>
            <a:pPr algn="ctr">
              <a:lnSpc>
                <a:spcPts val="2750"/>
              </a:lnSpc>
            </a:pPr>
            <a:endParaRPr lang="ru-RU" sz="3600" spc="37" dirty="0">
              <a:solidFill>
                <a:srgbClr val="242424"/>
              </a:solidFill>
              <a:latin typeface="Evolventa Bold"/>
            </a:endParaRPr>
          </a:p>
          <a:p>
            <a:pPr algn="ctr">
              <a:lnSpc>
                <a:spcPts val="2750"/>
              </a:lnSpc>
            </a:pPr>
            <a:r>
              <a:rPr lang="ru-RU" sz="3600" spc="37" dirty="0" smtClean="0">
                <a:solidFill>
                  <a:srgbClr val="242424"/>
                </a:solidFill>
                <a:latin typeface="Evolventa Bold"/>
              </a:rPr>
              <a:t>284,7</a:t>
            </a:r>
          </a:p>
          <a:p>
            <a:pPr>
              <a:lnSpc>
                <a:spcPts val="2750"/>
              </a:lnSpc>
            </a:pPr>
            <a:endParaRPr lang="en-US" sz="2500" spc="37" dirty="0">
              <a:solidFill>
                <a:srgbClr val="242424"/>
              </a:solidFill>
              <a:latin typeface="Evolventa Bold"/>
            </a:endParaRPr>
          </a:p>
          <a:p>
            <a:pPr>
              <a:lnSpc>
                <a:spcPts val="2750"/>
              </a:lnSpc>
            </a:pPr>
            <a:endParaRPr lang="en-US" sz="2500" spc="37" dirty="0">
              <a:solidFill>
                <a:srgbClr val="242424"/>
              </a:solidFill>
              <a:latin typeface="Evolventa Bold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913" y="-28211"/>
            <a:ext cx="3621087" cy="34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3080" y="4553847"/>
            <a:ext cx="78727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Evolventa Bold" panose="020B0604020202020204" charset="0"/>
              </a:rPr>
              <a:t>СУММА ДОХОДОВ КОНСОЛИДИРОВАННОГО БЮДЖЕТА</a:t>
            </a:r>
          </a:p>
          <a:p>
            <a:pPr algn="ctr"/>
            <a:endParaRPr lang="ru-RU" sz="3600" b="1" dirty="0">
              <a:latin typeface="Evolventa Bold" panose="020B0604020202020204" charset="0"/>
            </a:endParaRPr>
          </a:p>
          <a:p>
            <a:pPr algn="ctr"/>
            <a:r>
              <a:rPr lang="ru-RU" sz="3600" b="1" dirty="0" smtClean="0">
                <a:latin typeface="Evolventa Bold" panose="020B0604020202020204" charset="0"/>
              </a:rPr>
              <a:t>796,4</a:t>
            </a:r>
          </a:p>
          <a:p>
            <a:pPr algn="ctr"/>
            <a:endParaRPr lang="ru-RU" sz="3600" b="1" dirty="0">
              <a:latin typeface="Evolventa Bold" panose="020B0604020202020204" charset="0"/>
            </a:endParaRPr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849672" y="50781"/>
            <a:ext cx="3363309" cy="3363309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263681" y="606996"/>
            <a:ext cx="12024320" cy="988381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0" y="8527876"/>
            <a:ext cx="1725166" cy="1759124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chemeClr val="tx2"/>
            </a:solidFill>
          </p:spPr>
        </p:sp>
      </p:grpSp>
      <p:grpSp>
        <p:nvGrpSpPr>
          <p:cNvPr id="10" name="Group 2"/>
          <p:cNvGrpSpPr/>
          <p:nvPr/>
        </p:nvGrpSpPr>
        <p:grpSpPr>
          <a:xfrm rot="-10800000">
            <a:off x="16428230" y="0"/>
            <a:ext cx="1859770" cy="1856795"/>
            <a:chOff x="0" y="0"/>
            <a:chExt cx="6350000" cy="6339840"/>
          </a:xfrm>
          <a:solidFill>
            <a:schemeClr val="tx2"/>
          </a:solidFill>
        </p:grpSpPr>
        <p:sp>
          <p:nvSpPr>
            <p:cNvPr id="11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sp>
        <p:nvSpPr>
          <p:cNvPr id="12" name="Прямоугольник 11"/>
          <p:cNvSpPr/>
          <p:nvPr/>
        </p:nvSpPr>
        <p:spPr>
          <a:xfrm>
            <a:off x="237229" y="614187"/>
            <a:ext cx="11953328" cy="1586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</a:pPr>
            <a:r>
              <a:rPr lang="ru-RU" sz="4800" b="1" dirty="0" smtClean="0">
                <a:solidFill>
                  <a:srgbClr val="1F497D"/>
                </a:solidFill>
                <a:latin typeface="Evolventa" panose="020B0604020202020204" charset="0"/>
                <a:ea typeface="Times New Roman"/>
                <a:cs typeface="Times New Roman"/>
              </a:rPr>
              <a:t>Выявление правообладателей объектов недвижимого имущества</a:t>
            </a:r>
            <a:endParaRPr lang="ru-RU" sz="3600" b="1" dirty="0">
              <a:solidFill>
                <a:srgbClr val="1F497D"/>
              </a:solidFill>
              <a:latin typeface="Evolventa" panose="020B0604020202020204" charset="0"/>
              <a:ea typeface="Calibri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992" y="2492369"/>
            <a:ext cx="11953328" cy="2397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</a:pPr>
            <a:r>
              <a:rPr lang="ru-RU" sz="4800" b="1" dirty="0" smtClean="0">
                <a:solidFill>
                  <a:srgbClr val="1F497D"/>
                </a:solidFill>
                <a:latin typeface="Evolventa" panose="020B0604020202020204" charset="0"/>
                <a:ea typeface="Times New Roman"/>
                <a:cs typeface="Times New Roman"/>
              </a:rPr>
              <a:t>Проведена работа</a:t>
            </a:r>
          </a:p>
          <a:p>
            <a:pPr indent="449580" algn="ctr">
              <a:lnSpc>
                <a:spcPct val="107000"/>
              </a:lnSpc>
            </a:pPr>
            <a:r>
              <a:rPr lang="ru-RU" sz="4400" b="1" dirty="0" smtClean="0">
                <a:solidFill>
                  <a:srgbClr val="1F497D"/>
                </a:solidFill>
                <a:latin typeface="Evolventa" panose="020B0604020202020204" charset="0"/>
                <a:ea typeface="Times New Roman"/>
                <a:cs typeface="Times New Roman"/>
              </a:rPr>
              <a:t> </a:t>
            </a:r>
          </a:p>
          <a:p>
            <a:pPr indent="449580" algn="ctr">
              <a:lnSpc>
                <a:spcPct val="107000"/>
              </a:lnSpc>
            </a:pPr>
            <a:r>
              <a:rPr lang="ru-RU" sz="4400" b="1" dirty="0" smtClean="0">
                <a:solidFill>
                  <a:srgbClr val="1F497D"/>
                </a:solidFill>
                <a:latin typeface="Evolventa" panose="020B0604020202020204" charset="0"/>
                <a:ea typeface="Times New Roman"/>
                <a:cs typeface="Times New Roman"/>
              </a:rPr>
              <a:t>по </a:t>
            </a:r>
            <a:r>
              <a:rPr lang="ru-RU" sz="4800" b="1" dirty="0" smtClean="0">
                <a:solidFill>
                  <a:srgbClr val="1F497D"/>
                </a:solidFill>
                <a:latin typeface="Evolventa" panose="020B0604020202020204" charset="0"/>
                <a:ea typeface="Times New Roman"/>
                <a:cs typeface="Times New Roman"/>
              </a:rPr>
              <a:t>493</a:t>
            </a:r>
            <a:r>
              <a:rPr lang="ru-RU" sz="4400" b="1" dirty="0" smtClean="0">
                <a:solidFill>
                  <a:srgbClr val="1F497D"/>
                </a:solidFill>
                <a:latin typeface="Evolventa" panose="020B0604020202020204" charset="0"/>
                <a:ea typeface="Times New Roman"/>
                <a:cs typeface="Times New Roman"/>
              </a:rPr>
              <a:t> объектам</a:t>
            </a:r>
            <a:endParaRPr lang="ru-RU" sz="3200" b="1" dirty="0">
              <a:solidFill>
                <a:srgbClr val="1F497D"/>
              </a:solidFill>
              <a:latin typeface="Evolventa" panose="020B0604020202020204" charset="0"/>
              <a:ea typeface="Calibri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1" r="3451"/>
          <a:stretch/>
        </p:blipFill>
        <p:spPr>
          <a:xfrm>
            <a:off x="12024320" y="1131593"/>
            <a:ext cx="5763099" cy="47852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74" b="89565" l="460" r="100000">
                        <a14:foregroundMark x1="88621" y1="51304" x2="88621" y2="51304"/>
                        <a14:foregroundMark x1="86782" y1="40696" x2="86782" y2="40696"/>
                        <a14:foregroundMark x1="83448" y1="49043" x2="83448" y2="49043"/>
                        <a14:foregroundMark x1="80920" y1="41739" x2="80920" y2="41739"/>
                        <a14:foregroundMark x1="95057" y1="30609" x2="95057" y2="30609"/>
                        <a14:foregroundMark x1="94598" y1="38261" x2="94598" y2="38261"/>
                        <a14:foregroundMark x1="93793" y1="35478" x2="93793" y2="35478"/>
                        <a14:foregroundMark x1="90920" y1="31130" x2="90920" y2="31130"/>
                        <a14:foregroundMark x1="91264" y1="48348" x2="91264" y2="48348"/>
                        <a14:foregroundMark x1="89885" y1="61043" x2="89885" y2="61043"/>
                        <a14:foregroundMark x1="75172" y1="52696" x2="75172" y2="52696"/>
                        <a14:foregroundMark x1="70690" y1="50609" x2="70690" y2="50609"/>
                        <a14:foregroundMark x1="73103" y1="48000" x2="73103" y2="48000"/>
                        <a14:foregroundMark x1="75402" y1="46435" x2="75402" y2="46435"/>
                        <a14:foregroundMark x1="90345" y1="25043" x2="90345" y2="25043"/>
                        <a14:foregroundMark x1="87701" y1="21565" x2="87701" y2="21565"/>
                        <a14:foregroundMark x1="84368" y1="32696" x2="84368" y2="32696"/>
                        <a14:foregroundMark x1="85862" y1="21217" x2="85862" y2="21217"/>
                        <a14:foregroundMark x1="85747" y1="18435" x2="85747" y2="18435"/>
                        <a14:foregroundMark x1="87816" y1="19130" x2="87816" y2="19130"/>
                        <a14:foregroundMark x1="90805" y1="18087" x2="90805" y2="18087"/>
                        <a14:foregroundMark x1="84368" y1="22609" x2="84368" y2="22609"/>
                        <a14:foregroundMark x1="84138" y1="20174" x2="84138" y2="20174"/>
                        <a14:foregroundMark x1="90000" y1="18087" x2="90000" y2="18087"/>
                        <a14:foregroundMark x1="93218" y1="18783" x2="93218" y2="18783"/>
                        <a14:foregroundMark x1="95172" y1="19304" x2="95172" y2="19304"/>
                        <a14:foregroundMark x1="87356" y1="17043" x2="87356" y2="17043"/>
                        <a14:foregroundMark x1="99310" y1="22261" x2="99310" y2="22261"/>
                        <a14:foregroundMark x1="56437" y1="21217" x2="56437" y2="21217"/>
                        <a14:foregroundMark x1="91724" y1="49913" x2="91724" y2="49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60" y="3691127"/>
            <a:ext cx="10288217" cy="679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83788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15008" y="16932"/>
            <a:ext cx="10008096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427"/>
              </a:lnSpc>
            </a:pPr>
            <a:r>
              <a:rPr lang="en-US" sz="7856" dirty="0">
                <a:solidFill>
                  <a:schemeClr val="bg1"/>
                </a:solidFill>
                <a:latin typeface="Evolventa Bold"/>
              </a:rPr>
              <a:t>МУНИЦИПАЛЬНЫЙ КОНТРОЛЬ</a:t>
            </a:r>
          </a:p>
        </p:txBody>
      </p:sp>
      <p:grpSp>
        <p:nvGrpSpPr>
          <p:cNvPr id="9" name="Group 7"/>
          <p:cNvGrpSpPr/>
          <p:nvPr/>
        </p:nvGrpSpPr>
        <p:grpSpPr>
          <a:xfrm rot="-10800000">
            <a:off x="14649769" y="0"/>
            <a:ext cx="3621983" cy="3398605"/>
            <a:chOff x="-292107" y="658462"/>
            <a:chExt cx="6350000" cy="6339840"/>
          </a:xfrm>
        </p:grpSpPr>
        <p:sp>
          <p:nvSpPr>
            <p:cNvPr id="10" name="Freeform 8"/>
            <p:cNvSpPr/>
            <p:nvPr/>
          </p:nvSpPr>
          <p:spPr>
            <a:xfrm>
              <a:off x="-292107" y="658462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04" y="2221956"/>
            <a:ext cx="12097344" cy="8065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/>
          </p:cNvPicPr>
          <p:nvPr/>
        </p:nvPicPr>
        <p:blipFill>
          <a:blip r:embed="rId2"/>
          <a:srcRect t="18760" b="18760"/>
          <a:stretch>
            <a:fillRect/>
          </a:stretch>
        </p:blipFill>
        <p:spPr>
          <a:xfrm>
            <a:off x="10063229" y="4343637"/>
            <a:ext cx="8253726" cy="1461087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008" b="17008"/>
          <a:stretch>
            <a:fillRect/>
          </a:stretch>
        </p:blipFill>
        <p:spPr>
          <a:xfrm>
            <a:off x="0" y="1028700"/>
            <a:ext cx="8253726" cy="15430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8760" b="18760"/>
          <a:stretch>
            <a:fillRect/>
          </a:stretch>
        </p:blipFill>
        <p:spPr>
          <a:xfrm>
            <a:off x="0" y="4412957"/>
            <a:ext cx="8253726" cy="14610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9927" b="19927"/>
          <a:stretch>
            <a:fillRect/>
          </a:stretch>
        </p:blipFill>
        <p:spPr>
          <a:xfrm>
            <a:off x="9714185" y="1110663"/>
            <a:ext cx="8573815" cy="146108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5909948" y="-27631"/>
            <a:ext cx="6781172" cy="5143500"/>
            <a:chOff x="0" y="0"/>
            <a:chExt cx="1930400" cy="14642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30400" cy="1464203"/>
            </a:xfrm>
            <a:custGeom>
              <a:avLst/>
              <a:gdLst/>
              <a:ahLst/>
              <a:cxnLst/>
              <a:rect l="l" t="t" r="r" b="b"/>
              <a:pathLst>
                <a:path w="1930400" h="1464203">
                  <a:moveTo>
                    <a:pt x="0" y="0"/>
                  </a:moveTo>
                  <a:lnTo>
                    <a:pt x="965200" y="1464203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t="18064" b="18064"/>
          <a:stretch>
            <a:fillRect/>
          </a:stretch>
        </p:blipFill>
        <p:spPr>
          <a:xfrm>
            <a:off x="-416719" y="7797213"/>
            <a:ext cx="8073809" cy="14610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t="19927" b="19927"/>
          <a:stretch>
            <a:fillRect/>
          </a:stretch>
        </p:blipFill>
        <p:spPr>
          <a:xfrm>
            <a:off x="9714185" y="7550443"/>
            <a:ext cx="8573815" cy="146108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5917341" y="5143500"/>
            <a:ext cx="6781172" cy="5143500"/>
            <a:chOff x="0" y="0"/>
            <a:chExt cx="1930400" cy="14642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0400" cy="1464203"/>
            </a:xfrm>
            <a:custGeom>
              <a:avLst/>
              <a:gdLst/>
              <a:ahLst/>
              <a:cxnLst/>
              <a:rect l="l" t="t" r="r" b="b"/>
              <a:pathLst>
                <a:path w="1930400" h="1464203">
                  <a:moveTo>
                    <a:pt x="0" y="0"/>
                  </a:moveTo>
                  <a:lnTo>
                    <a:pt x="965200" y="1464203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73864" y="2498269"/>
            <a:ext cx="8868124" cy="594764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12323" y="1638800"/>
            <a:ext cx="6154142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2"/>
              </a:lnSpc>
            </a:pPr>
            <a:r>
              <a:rPr lang="ru-RU" sz="3068" dirty="0" smtClean="0">
                <a:solidFill>
                  <a:srgbClr val="31356E"/>
                </a:solidFill>
                <a:latin typeface="Evolventa"/>
              </a:rPr>
              <a:t>КОНТРОЛЬНЫХ МЕРОПРИЯТИЙ</a:t>
            </a:r>
            <a:endParaRPr lang="en-US" sz="3068" dirty="0">
              <a:solidFill>
                <a:srgbClr val="31356E"/>
              </a:solidFill>
              <a:latin typeface="Evolventa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12323" y="4824413"/>
            <a:ext cx="7344767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2"/>
              </a:lnSpc>
            </a:pPr>
            <a:r>
              <a:rPr lang="ru-RU" sz="3068" dirty="0" smtClean="0">
                <a:solidFill>
                  <a:srgbClr val="31356E"/>
                </a:solidFill>
                <a:latin typeface="Evolventa"/>
              </a:rPr>
              <a:t>РЕКОМЕНДАЦИЙ</a:t>
            </a:r>
            <a:endParaRPr lang="en-US" sz="3068" dirty="0">
              <a:solidFill>
                <a:srgbClr val="31356E"/>
              </a:solidFill>
              <a:latin typeface="Evolventa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12323" y="8208669"/>
            <a:ext cx="7344767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2"/>
              </a:lnSpc>
            </a:pPr>
            <a:r>
              <a:rPr lang="ru-RU" sz="3068" dirty="0" smtClean="0">
                <a:solidFill>
                  <a:srgbClr val="31356E"/>
                </a:solidFill>
                <a:latin typeface="Evolventa"/>
              </a:rPr>
              <a:t>ПРЕДОСТЕРЕЖЕНИЯ </a:t>
            </a:r>
            <a:endParaRPr lang="en-US" sz="3068" dirty="0">
              <a:solidFill>
                <a:srgbClr val="31356E"/>
              </a:solidFill>
              <a:latin typeface="Evolvent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326227" y="7800757"/>
            <a:ext cx="5320705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АДМИНИСТРАТИВНО-ТЕХНИЧЕСКИЙ КОНТРОЛЬ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326227" y="1414963"/>
            <a:ext cx="5320705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2"/>
              </a:lnSpc>
            </a:pPr>
            <a:r>
              <a:rPr lang="ru-RU" sz="2968" dirty="0" smtClean="0">
                <a:solidFill>
                  <a:srgbClr val="31356E"/>
                </a:solidFill>
                <a:latin typeface="Evolventa"/>
              </a:rPr>
              <a:t>ПРОФИЛАКТИЧЕСКИХ ПИСЕМ</a:t>
            </a:r>
            <a:endParaRPr lang="en-US" sz="2968" dirty="0">
              <a:solidFill>
                <a:srgbClr val="31356E"/>
              </a:solidFill>
              <a:latin typeface="Evolventa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67136" y="497302"/>
            <a:ext cx="127258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1"/>
              </a:lnSpc>
            </a:pPr>
            <a:r>
              <a:rPr lang="ru-RU" sz="5868" dirty="0" smtClean="0">
                <a:solidFill>
                  <a:srgbClr val="31356E"/>
                </a:solidFill>
                <a:latin typeface="Evolventa Bold"/>
              </a:rPr>
              <a:t>19 </a:t>
            </a:r>
            <a:endParaRPr lang="en-US" sz="5868" dirty="0">
              <a:solidFill>
                <a:srgbClr val="31356E"/>
              </a:solidFill>
              <a:latin typeface="Evolventa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67136" y="7012280"/>
            <a:ext cx="127258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1"/>
              </a:lnSpc>
            </a:pPr>
            <a:r>
              <a:rPr lang="ru-RU" sz="5868" dirty="0">
                <a:solidFill>
                  <a:srgbClr val="31356E"/>
                </a:solidFill>
                <a:latin typeface="Evolventa Bold"/>
              </a:rPr>
              <a:t>3</a:t>
            </a:r>
            <a:endParaRPr lang="en-US" sz="5868" dirty="0">
              <a:solidFill>
                <a:srgbClr val="31356E"/>
              </a:solidFill>
              <a:latin typeface="Evolventa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67136" y="3663171"/>
            <a:ext cx="127258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1"/>
              </a:lnSpc>
            </a:pPr>
            <a:r>
              <a:rPr lang="ru-RU" sz="5868" dirty="0" smtClean="0">
                <a:solidFill>
                  <a:srgbClr val="31356E"/>
                </a:solidFill>
                <a:latin typeface="Evolventa Bold"/>
              </a:rPr>
              <a:t>16</a:t>
            </a:r>
            <a:endParaRPr lang="en-US" sz="5868" dirty="0">
              <a:solidFill>
                <a:srgbClr val="31356E"/>
              </a:solidFill>
              <a:latin typeface="Evolventa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2728512" y="2740508"/>
            <a:ext cx="127258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1"/>
              </a:lnSpc>
            </a:pPr>
            <a:r>
              <a:rPr lang="ru-RU" sz="5868" dirty="0" smtClean="0">
                <a:solidFill>
                  <a:srgbClr val="31356E"/>
                </a:solidFill>
                <a:latin typeface="Evolventa Bold"/>
              </a:rPr>
              <a:t>37</a:t>
            </a:r>
            <a:endParaRPr lang="en-US" sz="5868" dirty="0">
              <a:solidFill>
                <a:srgbClr val="31356E"/>
              </a:solidFill>
              <a:latin typeface="Evolventa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326227" y="6840595"/>
            <a:ext cx="127258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1"/>
              </a:lnSpc>
            </a:pPr>
            <a:r>
              <a:rPr lang="en-US" sz="5868" dirty="0" smtClean="0">
                <a:solidFill>
                  <a:srgbClr val="31356E"/>
                </a:solidFill>
                <a:latin typeface="Evolventa Bold"/>
              </a:rPr>
              <a:t>2</a:t>
            </a:r>
            <a:r>
              <a:rPr lang="ru-RU" sz="5868" dirty="0" smtClean="0">
                <a:solidFill>
                  <a:srgbClr val="31356E"/>
                </a:solidFill>
                <a:latin typeface="Evolventa Bold"/>
              </a:rPr>
              <a:t>7</a:t>
            </a:r>
            <a:endParaRPr lang="en-US" sz="5868" dirty="0">
              <a:solidFill>
                <a:srgbClr val="31356E"/>
              </a:solidFill>
              <a:latin typeface="Evolventa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1581665" y="3638190"/>
            <a:ext cx="6479703" cy="1423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82"/>
              </a:lnSpc>
            </a:pPr>
            <a:r>
              <a:rPr lang="ru-RU" sz="3068" dirty="0" smtClean="0">
                <a:solidFill>
                  <a:srgbClr val="31356E"/>
                </a:solidFill>
                <a:latin typeface="Evolventa"/>
              </a:rPr>
              <a:t>ПИСЕМ ПО НАРУШЕНИЮ ЖИЛИЩНОГО ЗАКОНОДАТЕЛЬСТВА </a:t>
            </a:r>
            <a:endParaRPr lang="en-US" sz="3068" dirty="0">
              <a:solidFill>
                <a:srgbClr val="31356E"/>
              </a:solidFill>
              <a:latin typeface="Evolventa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3404885" y="7215225"/>
            <a:ext cx="2903611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2"/>
              </a:lnSpc>
            </a:pPr>
            <a:r>
              <a:rPr lang="en-US" sz="3068" dirty="0">
                <a:solidFill>
                  <a:srgbClr val="31356E"/>
                </a:solidFill>
                <a:latin typeface="Evolventa"/>
              </a:rPr>
              <a:t>ПРОТОКОЛОВ</a:t>
            </a:r>
          </a:p>
        </p:txBody>
      </p:sp>
      <p:sp>
        <p:nvSpPr>
          <p:cNvPr id="27" name="TextBox 19"/>
          <p:cNvSpPr txBox="1"/>
          <p:nvPr/>
        </p:nvSpPr>
        <p:spPr>
          <a:xfrm>
            <a:off x="13830648" y="497302"/>
            <a:ext cx="127258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1"/>
              </a:lnSpc>
            </a:pPr>
            <a:r>
              <a:rPr lang="ru-RU" sz="5868" dirty="0" smtClean="0">
                <a:solidFill>
                  <a:srgbClr val="31356E"/>
                </a:solidFill>
                <a:latin typeface="Evolventa Bold"/>
              </a:rPr>
              <a:t>160</a:t>
            </a:r>
            <a:endParaRPr lang="en-US" sz="5868" dirty="0">
              <a:solidFill>
                <a:srgbClr val="31356E"/>
              </a:solidFill>
              <a:latin typeface="Evolventa Bold"/>
            </a:endParaRPr>
          </a:p>
        </p:txBody>
      </p:sp>
      <p:sp>
        <p:nvSpPr>
          <p:cNvPr id="29" name="TextBox 23"/>
          <p:cNvSpPr txBox="1"/>
          <p:nvPr/>
        </p:nvSpPr>
        <p:spPr>
          <a:xfrm>
            <a:off x="13584109" y="5355883"/>
            <a:ext cx="127258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1"/>
              </a:lnSpc>
            </a:pPr>
            <a:r>
              <a:rPr lang="ru-RU" sz="5868" dirty="0" smtClean="0">
                <a:solidFill>
                  <a:srgbClr val="31356E"/>
                </a:solidFill>
                <a:latin typeface="Evolventa Bold"/>
              </a:rPr>
              <a:t>28</a:t>
            </a:r>
            <a:endParaRPr lang="en-US" sz="5868" dirty="0">
              <a:solidFill>
                <a:srgbClr val="31356E"/>
              </a:solidFill>
              <a:latin typeface="Evolventa Bold"/>
            </a:endParaRPr>
          </a:p>
        </p:txBody>
      </p:sp>
      <p:sp>
        <p:nvSpPr>
          <p:cNvPr id="30" name="TextBox 25"/>
          <p:cNvSpPr txBox="1"/>
          <p:nvPr/>
        </p:nvSpPr>
        <p:spPr>
          <a:xfrm>
            <a:off x="11616838" y="6226272"/>
            <a:ext cx="6479703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82"/>
              </a:lnSpc>
            </a:pPr>
            <a:r>
              <a:rPr lang="ru-RU" sz="3068" dirty="0" smtClean="0">
                <a:solidFill>
                  <a:srgbClr val="31356E"/>
                </a:solidFill>
                <a:latin typeface="Evolventa"/>
              </a:rPr>
              <a:t>ИНДИВИДУАЛЬНЫХ ПИСЕМ</a:t>
            </a:r>
            <a:endParaRPr lang="en-US" sz="3068" dirty="0">
              <a:solidFill>
                <a:srgbClr val="31356E"/>
              </a:solidFill>
              <a:latin typeface="Evolventa"/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62224" y="246956"/>
            <a:ext cx="9807782" cy="241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27"/>
              </a:lnSpc>
            </a:pPr>
            <a:r>
              <a:rPr lang="en-US" sz="7856" dirty="0">
                <a:solidFill>
                  <a:schemeClr val="bg1"/>
                </a:solidFill>
                <a:latin typeface="Evolventa Bold"/>
              </a:rPr>
              <a:t>ОТДЕЛ ПО ДЕЛАМ ГО и ЧС</a:t>
            </a:r>
          </a:p>
        </p:txBody>
      </p:sp>
      <p:grpSp>
        <p:nvGrpSpPr>
          <p:cNvPr id="3" name="Group 7"/>
          <p:cNvGrpSpPr/>
          <p:nvPr/>
        </p:nvGrpSpPr>
        <p:grpSpPr>
          <a:xfrm rot="-10800000">
            <a:off x="14649769" y="0"/>
            <a:ext cx="3621983" cy="3398605"/>
            <a:chOff x="-292107" y="658462"/>
            <a:chExt cx="6350000" cy="6339840"/>
          </a:xfrm>
        </p:grpSpPr>
        <p:sp>
          <p:nvSpPr>
            <p:cNvPr id="4" name="Freeform 8"/>
            <p:cNvSpPr/>
            <p:nvPr/>
          </p:nvSpPr>
          <p:spPr>
            <a:xfrm>
              <a:off x="-292107" y="658462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056" y="1183060"/>
            <a:ext cx="18229816" cy="102422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0" b="98375" l="850" r="94558">
                        <a14:foregroundMark x1="24830" y1="34500" x2="24830" y2="34500"/>
                        <a14:foregroundMark x1="38776" y1="31500" x2="38776" y2="31500"/>
                        <a14:foregroundMark x1="41497" y1="20125" x2="41497" y2="20125"/>
                        <a14:foregroundMark x1="44558" y1="15875" x2="44558" y2="15875"/>
                        <a14:foregroundMark x1="54592" y1="14000" x2="54592" y2="14000"/>
                        <a14:foregroundMark x1="45748" y1="14750" x2="45748" y2="1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208" y="246956"/>
            <a:ext cx="3868520" cy="5263293"/>
          </a:xfrm>
          <a:prstGeom prst="rect">
            <a:avLst/>
          </a:prstGeom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664887" y="-707306"/>
            <a:ext cx="11675215" cy="117392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-983527" y="-866090"/>
            <a:ext cx="11590362" cy="1165392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86012" y="-230060"/>
            <a:ext cx="7208470" cy="4917875"/>
            <a:chOff x="0" y="0"/>
            <a:chExt cx="1991905" cy="13589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91905" cy="1358948"/>
            </a:xfrm>
            <a:custGeom>
              <a:avLst/>
              <a:gdLst/>
              <a:ahLst/>
              <a:cxnLst/>
              <a:rect l="l" t="t" r="r" b="b"/>
              <a:pathLst>
                <a:path w="1991905" h="1358948">
                  <a:moveTo>
                    <a:pt x="0" y="0"/>
                  </a:moveTo>
                  <a:lnTo>
                    <a:pt x="995953" y="1358948"/>
                  </a:lnTo>
                  <a:lnTo>
                    <a:pt x="1991905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5117619" y="5535077"/>
            <a:ext cx="7812328" cy="5252762"/>
            <a:chOff x="0" y="0"/>
            <a:chExt cx="1930400" cy="12979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085161" y="2095181"/>
            <a:ext cx="5877244" cy="5877244"/>
            <a:chOff x="0" y="0"/>
            <a:chExt cx="13884457" cy="13884457"/>
          </a:xfrm>
        </p:grpSpPr>
        <p:sp>
          <p:nvSpPr>
            <p:cNvPr id="9" name="Freeform 9"/>
            <p:cNvSpPr/>
            <p:nvPr/>
          </p:nvSpPr>
          <p:spPr>
            <a:xfrm>
              <a:off x="-342874" y="-11125"/>
              <a:ext cx="14570202" cy="13906705"/>
            </a:xfrm>
            <a:custGeom>
              <a:avLst/>
              <a:gdLst/>
              <a:ahLst/>
              <a:cxnLst/>
              <a:rect l="l" t="t" r="r" b="b"/>
              <a:pathLst>
                <a:path w="14570202" h="13906705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-254486" y="73238"/>
              <a:ext cx="14393428" cy="13737980"/>
            </a:xfrm>
            <a:custGeom>
              <a:avLst/>
              <a:gdLst/>
              <a:ahLst/>
              <a:cxnLst/>
              <a:rect l="l" t="t" r="r" b="b"/>
              <a:pathLst>
                <a:path w="14393428" h="13737980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4"/>
              <a:stretch>
                <a:fillRect l="-15067" r="-15067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502220" y="2376203"/>
            <a:ext cx="488379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6"/>
              </a:lnSpc>
            </a:pPr>
            <a:r>
              <a:rPr lang="en-US" sz="4000" dirty="0">
                <a:solidFill>
                  <a:srgbClr val="002060"/>
                </a:solidFill>
                <a:latin typeface="Evolventa"/>
              </a:rPr>
              <a:t>ОБУЧЕНИЕ </a:t>
            </a:r>
            <a:r>
              <a:rPr lang="ru-RU" sz="4000" dirty="0" smtClean="0">
                <a:solidFill>
                  <a:srgbClr val="002060"/>
                </a:solidFill>
                <a:latin typeface="Evolventa"/>
              </a:rPr>
              <a:t> </a:t>
            </a:r>
            <a:r>
              <a:rPr lang="ru-RU" sz="4000" dirty="0" smtClean="0">
                <a:solidFill>
                  <a:srgbClr val="002060"/>
                </a:solidFill>
                <a:latin typeface="Evolventa Bold"/>
              </a:rPr>
              <a:t>46</a:t>
            </a:r>
            <a:r>
              <a:rPr lang="en-US" sz="4000" dirty="0" smtClean="0">
                <a:solidFill>
                  <a:srgbClr val="002060"/>
                </a:solidFill>
                <a:latin typeface="Evolventa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Evolventa Bold"/>
              </a:rPr>
              <a:t>чел</a:t>
            </a:r>
            <a:endParaRPr lang="en-US" sz="4000" dirty="0">
              <a:solidFill>
                <a:srgbClr val="002060"/>
              </a:solidFill>
              <a:latin typeface="Evolvent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107542" y="904250"/>
            <a:ext cx="5616623" cy="2372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82"/>
              </a:lnSpc>
            </a:pPr>
            <a:r>
              <a:rPr lang="ru-RU" sz="3068" dirty="0" smtClean="0">
                <a:solidFill>
                  <a:srgbClr val="31356E"/>
                </a:solidFill>
                <a:latin typeface="Evolventa"/>
              </a:rPr>
              <a:t>ЕДИНОВРЕМЕННАЯ </a:t>
            </a:r>
            <a:r>
              <a:rPr lang="en-US" sz="3068" dirty="0" smtClean="0">
                <a:solidFill>
                  <a:srgbClr val="31356E"/>
                </a:solidFill>
                <a:latin typeface="Evolventa"/>
              </a:rPr>
              <a:t>МАТЕРИАЛЬНАЯ ПОМОЩЬ ПОСТРАДАВШИМ</a:t>
            </a:r>
          </a:p>
          <a:p>
            <a:pPr algn="ctr">
              <a:lnSpc>
                <a:spcPts val="3682"/>
              </a:lnSpc>
            </a:pPr>
            <a:r>
              <a:rPr lang="en-US" sz="3068" dirty="0" smtClean="0">
                <a:solidFill>
                  <a:srgbClr val="31356E"/>
                </a:solidFill>
                <a:latin typeface="Evolventa"/>
              </a:rPr>
              <a:t>ПРИ ПОЖАРЕ</a:t>
            </a:r>
          </a:p>
          <a:p>
            <a:pPr algn="ctr">
              <a:lnSpc>
                <a:spcPts val="3682"/>
              </a:lnSpc>
            </a:pPr>
            <a:r>
              <a:rPr lang="en-US" sz="3068" dirty="0" smtClean="0">
                <a:solidFill>
                  <a:srgbClr val="31356E"/>
                </a:solidFill>
                <a:latin typeface="Evolventa Bold"/>
              </a:rPr>
              <a:t> </a:t>
            </a:r>
            <a:r>
              <a:rPr lang="ru-RU" sz="3068" dirty="0" smtClean="0">
                <a:solidFill>
                  <a:srgbClr val="31356E"/>
                </a:solidFill>
                <a:latin typeface="Evolventa Bold"/>
              </a:rPr>
              <a:t>120</a:t>
            </a:r>
            <a:r>
              <a:rPr lang="en-US" sz="3068" dirty="0" smtClean="0">
                <a:solidFill>
                  <a:srgbClr val="31356E"/>
                </a:solidFill>
                <a:latin typeface="Evolventa Bold"/>
              </a:rPr>
              <a:t> ТЫС.РУБ.</a:t>
            </a:r>
            <a:endParaRPr lang="en-US" sz="3068" dirty="0">
              <a:solidFill>
                <a:srgbClr val="31356E"/>
              </a:solidFill>
              <a:latin typeface="Evolventa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22817" y="4687815"/>
            <a:ext cx="5855003" cy="2799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2"/>
              </a:lnSpc>
            </a:pPr>
            <a:r>
              <a:rPr lang="en-US" sz="3068" dirty="0" smtClean="0">
                <a:solidFill>
                  <a:srgbClr val="31356E"/>
                </a:solidFill>
                <a:latin typeface="Evolventa"/>
              </a:rPr>
              <a:t>ПОЖАРНАЯ БЕЗОПАСНОСТЬ:</a:t>
            </a:r>
          </a:p>
          <a:p>
            <a:pPr algn="ctr">
              <a:lnSpc>
                <a:spcPts val="3682"/>
              </a:lnSpc>
            </a:pPr>
            <a:r>
              <a:rPr lang="en-US" sz="3068" dirty="0" smtClean="0">
                <a:solidFill>
                  <a:srgbClr val="31356E"/>
                </a:solidFill>
                <a:latin typeface="Evolventa"/>
              </a:rPr>
              <a:t>ПАТРУЛИРОВАНИЕ ТЕРРИТОРИЙ,</a:t>
            </a:r>
          </a:p>
          <a:p>
            <a:pPr algn="ctr">
              <a:lnSpc>
                <a:spcPts val="3682"/>
              </a:lnSpc>
            </a:pPr>
            <a:r>
              <a:rPr lang="en-US" sz="3068" dirty="0" smtClean="0">
                <a:solidFill>
                  <a:srgbClr val="31356E"/>
                </a:solidFill>
                <a:latin typeface="Evolventa"/>
              </a:rPr>
              <a:t>ИНФОРМАЦИОННАЯ РАБОТА,</a:t>
            </a:r>
          </a:p>
          <a:p>
            <a:pPr algn="ctr">
              <a:lnSpc>
                <a:spcPts val="3682"/>
              </a:lnSpc>
            </a:pPr>
            <a:r>
              <a:rPr lang="en-US" sz="3068" dirty="0" smtClean="0">
                <a:solidFill>
                  <a:srgbClr val="31356E"/>
                </a:solidFill>
                <a:latin typeface="Evolventa"/>
              </a:rPr>
              <a:t>СХОДЫ С НАСЕЛЕНИЕМ,</a:t>
            </a:r>
          </a:p>
          <a:p>
            <a:pPr algn="ctr">
              <a:lnSpc>
                <a:spcPts val="3682"/>
              </a:lnSpc>
            </a:pPr>
            <a:r>
              <a:rPr lang="en-US" sz="3068" dirty="0" smtClean="0">
                <a:solidFill>
                  <a:srgbClr val="31356E"/>
                </a:solidFill>
                <a:latin typeface="Evolventa"/>
              </a:rPr>
              <a:t>МОНИТОРИНГ ТЕРМОТОЧЕК</a:t>
            </a:r>
            <a:endParaRPr lang="en-US" sz="3068" dirty="0">
              <a:solidFill>
                <a:srgbClr val="31356E"/>
              </a:solidFill>
              <a:latin typeface="Evolvent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018297" y="4348855"/>
            <a:ext cx="6208300" cy="2372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82"/>
              </a:lnSpc>
            </a:pPr>
            <a:r>
              <a:rPr lang="en-US" sz="3068" dirty="0" smtClean="0">
                <a:solidFill>
                  <a:srgbClr val="31356E"/>
                </a:solidFill>
                <a:latin typeface="Evolventa"/>
              </a:rPr>
              <a:t>ПОДГОТОВКА К КУПАЛЬНОМУ СЕЗОНУ:</a:t>
            </a:r>
          </a:p>
          <a:p>
            <a:pPr algn="ctr">
              <a:lnSpc>
                <a:spcPts val="3682"/>
              </a:lnSpc>
            </a:pPr>
            <a:r>
              <a:rPr lang="en-US" sz="3068" dirty="0" smtClean="0">
                <a:solidFill>
                  <a:srgbClr val="31356E"/>
                </a:solidFill>
                <a:latin typeface="Evolventa"/>
              </a:rPr>
              <a:t>ОБСЛЕДОВАНИЕ ВОДОЕМОВ,</a:t>
            </a:r>
          </a:p>
          <a:p>
            <a:pPr algn="ctr">
              <a:lnSpc>
                <a:spcPts val="3682"/>
              </a:lnSpc>
            </a:pPr>
            <a:r>
              <a:rPr lang="en-US" sz="3068" dirty="0" smtClean="0">
                <a:solidFill>
                  <a:srgbClr val="31356E"/>
                </a:solidFill>
                <a:latin typeface="Evolventa"/>
              </a:rPr>
              <a:t>АНАЛИЗ ВОДЫ И ПОЧВЫ,</a:t>
            </a:r>
          </a:p>
          <a:p>
            <a:pPr algn="ctr">
              <a:lnSpc>
                <a:spcPts val="3682"/>
              </a:lnSpc>
            </a:pPr>
            <a:r>
              <a:rPr lang="en-US" sz="3068" dirty="0" smtClean="0">
                <a:solidFill>
                  <a:srgbClr val="31356E"/>
                </a:solidFill>
                <a:latin typeface="Evolventa"/>
              </a:rPr>
              <a:t>ПАТРУЛИРОВАНИЕ ЗОН ОТДЫХА</a:t>
            </a:r>
            <a:endParaRPr lang="en-US" sz="3068" dirty="0">
              <a:solidFill>
                <a:srgbClr val="31356E"/>
              </a:solidFill>
              <a:latin typeface="Evolventa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983894" y="7905750"/>
            <a:ext cx="4740271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2"/>
              </a:lnSpc>
            </a:pPr>
            <a:r>
              <a:rPr lang="en-US" sz="3068" dirty="0">
                <a:solidFill>
                  <a:srgbClr val="31356E"/>
                </a:solidFill>
                <a:latin typeface="Evolventa"/>
              </a:rPr>
              <a:t>ОЧИСТКА</a:t>
            </a:r>
          </a:p>
          <a:p>
            <a:pPr algn="ctr">
              <a:lnSpc>
                <a:spcPts val="3682"/>
              </a:lnSpc>
            </a:pPr>
            <a:r>
              <a:rPr lang="en-US" sz="3068" dirty="0">
                <a:solidFill>
                  <a:srgbClr val="31356E"/>
                </a:solidFill>
                <a:latin typeface="Evolventa"/>
              </a:rPr>
              <a:t>ПОЖАРНЫХ ВОДОЕМОВ</a:t>
            </a: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616322" y="-671843"/>
            <a:ext cx="11675215" cy="124035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299261"/>
            <a:ext cx="10945216" cy="104644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Evolventa" panose="020B0604020202020204" charset="0"/>
              </a:rPr>
              <a:t>СМОТР ГОТОВНОСТИ СИЛ И ТЕХНИКИ.</a:t>
            </a:r>
          </a:p>
          <a:p>
            <a:endParaRPr lang="ru-RU" dirty="0"/>
          </a:p>
        </p:txBody>
      </p:sp>
      <p:pic>
        <p:nvPicPr>
          <p:cNvPr id="18" name="Рисунок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" y="1687116"/>
            <a:ext cx="9409281" cy="69847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073" y="1768707"/>
            <a:ext cx="9216054" cy="6912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2970927"/>
      </p:ext>
    </p:extLst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199784" y="-833164"/>
            <a:ext cx="11675215" cy="124035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3941" y="246956"/>
            <a:ext cx="10132227" cy="104644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  <a:latin typeface="Evolventa" panose="020B0604020202020204" charset="0"/>
              </a:rPr>
              <a:t>ПАТРУЛИРОВАНИЕ ТЕРРИТОРИЙ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4" y="1318424"/>
            <a:ext cx="7632848" cy="4551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960" y="1687116"/>
            <a:ext cx="9073008" cy="6082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293" y="5870326"/>
            <a:ext cx="7848872" cy="4416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966919"/>
      </p:ext>
    </p:extLst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199784" y="-833164"/>
            <a:ext cx="11675215" cy="124035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217040" y="-519726"/>
            <a:ext cx="18303115" cy="280076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ru-RU" sz="4400" dirty="0" smtClean="0">
              <a:solidFill>
                <a:srgbClr val="002060"/>
              </a:solidFill>
              <a:latin typeface="Evolventa" panose="020B0604020202020204" charset="0"/>
            </a:endParaRPr>
          </a:p>
          <a:p>
            <a:pPr lvl="0" algn="ctr"/>
            <a:r>
              <a:rPr lang="ru-RU" sz="4400" dirty="0" smtClean="0">
                <a:solidFill>
                  <a:srgbClr val="002060"/>
                </a:solidFill>
                <a:latin typeface="Evolventa" panose="020B0604020202020204" charset="0"/>
              </a:rPr>
              <a:t>РЕБЯТА ИЗ 12 ШКОЛЫ ПРИНИМАЛИ УЧАСТИЕ В ОБЛАСТНЫХ СОРЕВНОВАНИЯХ ШКОЛЫ БЕЗОПАСНОСТИ</a:t>
            </a:r>
          </a:p>
          <a:p>
            <a:endParaRPr lang="ru-RU" sz="4400" dirty="0">
              <a:solidFill>
                <a:srgbClr val="002060"/>
              </a:solidFill>
              <a:latin typeface="Evolventa" panose="020B060402020202020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8651"/>
            <a:ext cx="6606621" cy="499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78" y="1910337"/>
            <a:ext cx="6336704" cy="4209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432" y="5837489"/>
            <a:ext cx="6264696" cy="4460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168" y="5085349"/>
            <a:ext cx="7175224" cy="4955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191349"/>
      </p:ext>
    </p:extLst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7939" y="606996"/>
            <a:ext cx="9807782" cy="241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27"/>
              </a:lnSpc>
            </a:pPr>
            <a:r>
              <a:rPr lang="en-US" sz="7856" dirty="0">
                <a:solidFill>
                  <a:schemeClr val="bg1"/>
                </a:solidFill>
                <a:latin typeface="Evolventa Bold"/>
              </a:rPr>
              <a:t>СОЦИАЛЬНАЯ СФЕРА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913" y="-28211"/>
            <a:ext cx="3621087" cy="34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24" y="1183060"/>
            <a:ext cx="8718724" cy="87187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60696" y="1134992"/>
            <a:ext cx="13393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Evolventa" panose="020B0604020202020204" charset="0"/>
              </a:rPr>
              <a:t>Б</a:t>
            </a:r>
            <a:r>
              <a:rPr lang="ru-RU" sz="3600" b="1" dirty="0" smtClean="0">
                <a:solidFill>
                  <a:srgbClr val="002060"/>
                </a:solidFill>
                <a:latin typeface="Evolventa" panose="020B0604020202020204" charset="0"/>
              </a:rPr>
              <a:t>лагоустроены территории 8  детских садов</a:t>
            </a:r>
            <a:endParaRPr lang="ru-RU" sz="3200" b="1" dirty="0">
              <a:latin typeface="Evolventa" panose="020B0604020202020204" charset="0"/>
            </a:endParaRPr>
          </a:p>
        </p:txBody>
      </p:sp>
      <p:pic>
        <p:nvPicPr>
          <p:cNvPr id="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380120">
            <a:off x="-1077324" y="7449249"/>
            <a:ext cx="3880806" cy="29353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"/>
            <a:ext cx="1322387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163" y="1975148"/>
            <a:ext cx="11482808" cy="3149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215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Evolventa" panose="020B0604020202020204" charset="0"/>
                <a:ea typeface="Times New Roman"/>
                <a:cs typeface="Times New Roman"/>
              </a:rPr>
              <a:t>     </a:t>
            </a:r>
            <a:r>
              <a:rPr lang="ru-RU" sz="3200" b="1" dirty="0" smtClean="0">
                <a:solidFill>
                  <a:srgbClr val="002060"/>
                </a:solidFill>
                <a:latin typeface="Evolventa" panose="020B0604020202020204" charset="0"/>
                <a:ea typeface="Times New Roman"/>
                <a:cs typeface="Times New Roman"/>
              </a:rPr>
              <a:t>заменены оконные блоки в детских садах №5 и №10;</a:t>
            </a:r>
            <a:endParaRPr lang="ru-RU" sz="2400" b="1" dirty="0" smtClean="0">
              <a:solidFill>
                <a:srgbClr val="002060"/>
              </a:solidFill>
              <a:latin typeface="Evolventa" panose="020B0604020202020204" charset="0"/>
              <a:ea typeface="Calibri"/>
              <a:cs typeface="Times New Roman"/>
            </a:endParaRPr>
          </a:p>
          <a:p>
            <a:pPr lvl="0" algn="ctr">
              <a:spcBef>
                <a:spcPts val="215"/>
              </a:spcBef>
              <a:spcAft>
                <a:spcPts val="0"/>
              </a:spcAft>
            </a:pPr>
            <a:endParaRPr lang="ru-RU" sz="3200" b="1" dirty="0" smtClean="0">
              <a:solidFill>
                <a:srgbClr val="002060"/>
              </a:solidFill>
              <a:latin typeface="Evolventa" panose="020B0604020202020204" charset="0"/>
              <a:ea typeface="Times New Roman"/>
              <a:cs typeface="Times New Roman"/>
            </a:endParaRPr>
          </a:p>
          <a:p>
            <a:pPr lvl="0" algn="ctr">
              <a:spcBef>
                <a:spcPts val="215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Evolventa" panose="020B0604020202020204" charset="0"/>
                <a:ea typeface="Times New Roman"/>
                <a:cs typeface="Times New Roman"/>
              </a:rPr>
              <a:t>    в детских садах  №1 и 10 ремонт </a:t>
            </a:r>
          </a:p>
          <a:p>
            <a:pPr lvl="0" algn="ctr">
              <a:spcBef>
                <a:spcPts val="215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Evolventa" panose="020B0604020202020204" charset="0"/>
                <a:ea typeface="Times New Roman"/>
                <a:cs typeface="Times New Roman"/>
              </a:rPr>
              <a:t>межпанельных швов; </a:t>
            </a:r>
            <a:endParaRPr lang="ru-RU" sz="2400" b="1" dirty="0" smtClean="0">
              <a:solidFill>
                <a:srgbClr val="002060"/>
              </a:solidFill>
              <a:latin typeface="Evolventa" panose="020B0604020202020204" charset="0"/>
              <a:ea typeface="Calibri"/>
              <a:cs typeface="Times New Roman"/>
            </a:endParaRPr>
          </a:p>
          <a:p>
            <a:pPr lvl="0" algn="ctr">
              <a:spcBef>
                <a:spcPts val="215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Evolventa" panose="020B0604020202020204" charset="0"/>
                <a:ea typeface="Times New Roman"/>
                <a:cs typeface="Times New Roman"/>
              </a:rPr>
              <a:t>     </a:t>
            </a:r>
            <a:endParaRPr lang="ru-RU" sz="2400" b="1" dirty="0" smtClean="0">
              <a:solidFill>
                <a:srgbClr val="002060"/>
              </a:solidFill>
              <a:latin typeface="Evolventa" panose="020B0604020202020204" charset="0"/>
              <a:ea typeface="Calibri"/>
              <a:cs typeface="Times New Roman"/>
            </a:endParaRPr>
          </a:p>
          <a:p>
            <a:pPr lvl="0" algn="ctr">
              <a:spcBef>
                <a:spcPts val="215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Evolventa" panose="020B0604020202020204" charset="0"/>
                <a:ea typeface="Times New Roman"/>
                <a:cs typeface="Times New Roman"/>
              </a:rPr>
              <a:t>    ремонт в детском саду «Радуга»  </a:t>
            </a:r>
            <a:r>
              <a:rPr lang="ru-RU" sz="3200" b="1" dirty="0" err="1" smtClean="0">
                <a:solidFill>
                  <a:srgbClr val="002060"/>
                </a:solidFill>
                <a:latin typeface="Evolventa" panose="020B0604020202020204" charset="0"/>
                <a:ea typeface="Times New Roman"/>
                <a:cs typeface="Times New Roman"/>
              </a:rPr>
              <a:t>г.Плес</a:t>
            </a:r>
            <a:endParaRPr lang="ru-RU" sz="2400" b="1" dirty="0">
              <a:solidFill>
                <a:srgbClr val="002060"/>
              </a:solidFill>
              <a:latin typeface="Evolventa" panose="020B0604020202020204" charset="0"/>
              <a:ea typeface="Calibri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9184" y="81369"/>
            <a:ext cx="12538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tx2"/>
                </a:solidFill>
                <a:latin typeface="Evolventa" panose="020B0604020202020204" charset="0"/>
              </a:rPr>
              <a:t>Масштабные ремонты в социальной сфере</a:t>
            </a:r>
            <a:endParaRPr lang="ru-RU" sz="4400" b="1" dirty="0">
              <a:solidFill>
                <a:schemeClr val="tx2"/>
              </a:solidFill>
              <a:latin typeface="Evolventa" panose="020B060402020202020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179" y="1458158"/>
            <a:ext cx="6315597" cy="842079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440" y="5267082"/>
            <a:ext cx="6705340" cy="5029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0178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62886" y="2289088"/>
            <a:ext cx="8664286" cy="745653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85754" y="428592"/>
            <a:ext cx="13284518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rgbClr val="FFFFFF"/>
                </a:solidFill>
                <a:latin typeface="Evolventa Bold"/>
              </a:rPr>
              <a:t>ВНУТРЕННИЙ МУНИЦИПАЛЬНЫЙ ФИНАНСОВЫЙ КОНТРОЛЬ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63981" y="3619763"/>
            <a:ext cx="4070562" cy="1285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dirty="0" err="1">
                <a:solidFill>
                  <a:srgbClr val="000000"/>
                </a:solidFill>
                <a:latin typeface="Evolventa"/>
              </a:rPr>
              <a:t>учреждений</a:t>
            </a:r>
            <a:r>
              <a:rPr lang="en-US" sz="3400">
                <a:solidFill>
                  <a:srgbClr val="000000"/>
                </a:solidFill>
                <a:latin typeface="Evolventa"/>
              </a:rPr>
              <a:t> образования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6833347"/>
            <a:ext cx="4070562" cy="1285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 dirty="0">
                <a:solidFill>
                  <a:srgbClr val="000000"/>
                </a:solidFill>
                <a:latin typeface="Evolventa"/>
              </a:rPr>
              <a:t>учреждения культуры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25622" y="6833347"/>
            <a:ext cx="4801550" cy="1766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ru-RU" sz="3200" dirty="0">
                <a:latin typeface="Evolventa" panose="020B0604020202020204" charset="0"/>
                <a:ea typeface="Calibri"/>
              </a:rPr>
              <a:t>муниципальных унитарных предприятия</a:t>
            </a:r>
            <a:endParaRPr lang="en-US" sz="3200" dirty="0">
              <a:solidFill>
                <a:srgbClr val="000000"/>
              </a:solidFill>
              <a:latin typeface="Evolventa" panose="020B060402020202020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58229" y="2660899"/>
            <a:ext cx="207360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1"/>
              </a:lnSpc>
            </a:pPr>
            <a:r>
              <a:rPr lang="ru-RU" sz="6501" spc="97" dirty="0">
                <a:solidFill>
                  <a:srgbClr val="000000"/>
                </a:solidFill>
                <a:latin typeface="Evolventa"/>
              </a:rPr>
              <a:t>5</a:t>
            </a:r>
            <a:endParaRPr lang="en-US" sz="6501" spc="97" dirty="0">
              <a:solidFill>
                <a:srgbClr val="000000"/>
              </a:solidFill>
              <a:latin typeface="Evolvent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027181" y="5630819"/>
            <a:ext cx="207360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1"/>
              </a:lnSpc>
            </a:pPr>
            <a:r>
              <a:rPr lang="ru-RU" sz="6501" spc="97" dirty="0">
                <a:solidFill>
                  <a:srgbClr val="000000"/>
                </a:solidFill>
                <a:latin typeface="Evolventa"/>
              </a:rPr>
              <a:t>3</a:t>
            </a:r>
            <a:endParaRPr lang="en-US" sz="6501" spc="97" dirty="0">
              <a:solidFill>
                <a:srgbClr val="000000"/>
              </a:solidFill>
              <a:latin typeface="Evolventa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850471" y="5630819"/>
            <a:ext cx="2073600" cy="113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1"/>
              </a:lnSpc>
            </a:pPr>
            <a:r>
              <a:rPr lang="en-US" sz="6501" spc="97" dirty="0" smtClean="0">
                <a:solidFill>
                  <a:srgbClr val="000000"/>
                </a:solidFill>
                <a:latin typeface="Evolventa"/>
              </a:rPr>
              <a:t>2</a:t>
            </a:r>
            <a:endParaRPr lang="en-US" sz="6501" spc="97" dirty="0">
              <a:solidFill>
                <a:srgbClr val="000000"/>
              </a:solidFill>
              <a:latin typeface="Evolvent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093113" y="8099529"/>
            <a:ext cx="7166187" cy="760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FFFFFF"/>
                </a:solidFill>
                <a:latin typeface="Evolventa Bold"/>
              </a:rPr>
              <a:t>контрольных  мероприятий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24232" y="6010239"/>
            <a:ext cx="3192264" cy="162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02"/>
              </a:lnSpc>
            </a:pPr>
            <a:r>
              <a:rPr lang="en-US" sz="11547" spc="173" dirty="0" smtClean="0">
                <a:solidFill>
                  <a:srgbClr val="FFFFFF"/>
                </a:solidFill>
                <a:latin typeface="Evolventa Bold"/>
              </a:rPr>
              <a:t>1</a:t>
            </a:r>
            <a:r>
              <a:rPr lang="ru-RU" sz="11547" spc="173" dirty="0" smtClean="0">
                <a:solidFill>
                  <a:srgbClr val="FFFFFF"/>
                </a:solidFill>
                <a:latin typeface="Evolventa Bold"/>
              </a:rPr>
              <a:t>0</a:t>
            </a:r>
            <a:endParaRPr lang="en-US" sz="11547" spc="173" dirty="0">
              <a:solidFill>
                <a:srgbClr val="FFFFFF"/>
              </a:solidFill>
              <a:latin typeface="Evolventa Bold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177" y="0"/>
            <a:ext cx="3621087" cy="34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1" y="1903140"/>
            <a:ext cx="6183177" cy="40004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380120">
            <a:off x="-1825360" y="7156247"/>
            <a:ext cx="5220704" cy="3948750"/>
          </a:xfrm>
          <a:prstGeom prst="rect">
            <a:avLst/>
          </a:prstGeom>
        </p:spPr>
      </p:pic>
      <p:pic>
        <p:nvPicPr>
          <p:cNvPr id="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744699">
            <a:off x="14507021" y="-850966"/>
            <a:ext cx="3752697" cy="28384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3" y="568235"/>
            <a:ext cx="8692642" cy="6519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8937872" y="1615108"/>
            <a:ext cx="9144000" cy="346761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  <a:spcBef>
                <a:spcPts val="215"/>
              </a:spcBef>
            </a:pPr>
            <a:r>
              <a:rPr lang="ru-RU" sz="3600" b="1" dirty="0" smtClean="0">
                <a:solidFill>
                  <a:srgbClr val="002060"/>
                </a:solidFill>
                <a:latin typeface="Evolventa" panose="020B0604020202020204" charset="0"/>
                <a:ea typeface="Times New Roman"/>
                <a:cs typeface="Times New Roman"/>
              </a:rPr>
              <a:t>прошел ремонт части фасада здания школы № 6;</a:t>
            </a:r>
            <a:endParaRPr lang="ru-RU" sz="2800" b="1" dirty="0" smtClean="0">
              <a:solidFill>
                <a:srgbClr val="002060"/>
              </a:solidFill>
              <a:latin typeface="Evolventa" panose="020B0604020202020204" charset="0"/>
              <a:ea typeface="Calibri"/>
              <a:cs typeface="Times New Roman"/>
            </a:endParaRPr>
          </a:p>
          <a:p>
            <a:pPr lvl="0" algn="ctr">
              <a:lnSpc>
                <a:spcPct val="150000"/>
              </a:lnSpc>
              <a:spcBef>
                <a:spcPts val="215"/>
              </a:spcBef>
            </a:pPr>
            <a:r>
              <a:rPr lang="ru-RU" sz="3600" b="1" dirty="0" smtClean="0">
                <a:solidFill>
                  <a:srgbClr val="002060"/>
                </a:solidFill>
                <a:latin typeface="Evolventa" panose="020B0604020202020204" charset="0"/>
                <a:ea typeface="Times New Roman"/>
                <a:cs typeface="Times New Roman"/>
              </a:rPr>
              <a:t>    ремонт ограждения школы № 12;</a:t>
            </a:r>
            <a:endParaRPr lang="ru-RU" sz="2800" b="1" dirty="0" smtClean="0">
              <a:solidFill>
                <a:srgbClr val="002060"/>
              </a:solidFill>
              <a:latin typeface="Evolventa" panose="020B0604020202020204" charset="0"/>
              <a:ea typeface="Calibri"/>
              <a:cs typeface="Times New Roman"/>
            </a:endParaRPr>
          </a:p>
          <a:p>
            <a:pPr lvl="0" algn="ctr">
              <a:lnSpc>
                <a:spcPct val="150000"/>
              </a:lnSpc>
              <a:spcBef>
                <a:spcPts val="215"/>
              </a:spcBef>
            </a:pPr>
            <a:r>
              <a:rPr lang="ru-RU" sz="3600" b="1" dirty="0" smtClean="0">
                <a:solidFill>
                  <a:srgbClr val="002060"/>
                </a:solidFill>
                <a:latin typeface="Evolventa" panose="020B0604020202020204" charset="0"/>
                <a:ea typeface="Times New Roman"/>
                <a:cs typeface="Times New Roman"/>
              </a:rPr>
              <a:t>    ремонт кровли в школе №1; </a:t>
            </a:r>
            <a:endParaRPr lang="ru-RU" sz="2800" b="1" dirty="0">
              <a:solidFill>
                <a:srgbClr val="002060"/>
              </a:solidFill>
              <a:latin typeface="Evolventa" panose="020B0604020202020204" charset="0"/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7087716"/>
            <a:ext cx="9144000" cy="148630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  <a:spcBef>
                <a:spcPts val="215"/>
              </a:spcBef>
            </a:pPr>
            <a:r>
              <a:rPr lang="ru-RU" sz="3200" b="1" dirty="0" smtClean="0">
                <a:solidFill>
                  <a:srgbClr val="002060"/>
                </a:solidFill>
                <a:latin typeface="Evolventa" panose="020B0604020202020204" charset="0"/>
                <a:ea typeface="Times New Roman"/>
                <a:cs typeface="Times New Roman"/>
              </a:rPr>
              <a:t>ремонт помещения для «Точки роста» в </a:t>
            </a:r>
            <a:r>
              <a:rPr lang="ru-RU" sz="3200" b="1" dirty="0" err="1">
                <a:solidFill>
                  <a:srgbClr val="002060"/>
                </a:solidFill>
                <a:latin typeface="Evolventa" panose="020B0604020202020204" charset="0"/>
                <a:ea typeface="Times New Roman"/>
                <a:cs typeface="Times New Roman"/>
              </a:rPr>
              <a:t>Т</a:t>
            </a:r>
            <a:r>
              <a:rPr lang="ru-RU" sz="3200" b="1" dirty="0" err="1" smtClean="0">
                <a:solidFill>
                  <a:srgbClr val="002060"/>
                </a:solidFill>
                <a:latin typeface="Evolventa" panose="020B0604020202020204" charset="0"/>
                <a:ea typeface="Times New Roman"/>
                <a:cs typeface="Times New Roman"/>
              </a:rPr>
              <a:t>олпыгинской</a:t>
            </a:r>
            <a:r>
              <a:rPr lang="ru-RU" sz="3200" b="1" dirty="0" smtClean="0">
                <a:solidFill>
                  <a:srgbClr val="002060"/>
                </a:solidFill>
                <a:latin typeface="Evolventa" panose="020B0604020202020204" charset="0"/>
                <a:ea typeface="Times New Roman"/>
                <a:cs typeface="Times New Roman"/>
              </a:rPr>
              <a:t> школе;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008096" y="542158"/>
            <a:ext cx="7959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Evolventa" panose="020B0604020202020204" charset="0"/>
              </a:rPr>
              <a:t>Ремонты в школах.</a:t>
            </a:r>
            <a:endParaRPr lang="ru-RU" sz="5400" b="1" dirty="0">
              <a:solidFill>
                <a:srgbClr val="FF0000"/>
              </a:solidFill>
              <a:latin typeface="Evolventa" panose="020B060402020202020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96" y="5082724"/>
            <a:ext cx="7488832" cy="5060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99306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22101" y="242110"/>
            <a:ext cx="1323273" cy="1321156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700344" y="6373006"/>
            <a:ext cx="14084567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</a:pPr>
            <a:endParaRPr dirty="0"/>
          </a:p>
          <a:p>
            <a:pPr>
              <a:lnSpc>
                <a:spcPts val="4393"/>
              </a:lnSpc>
            </a:pPr>
            <a:endParaRPr dirty="0"/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821139" y="-152258"/>
            <a:ext cx="5035829" cy="3560489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887057" y="245035"/>
            <a:ext cx="12897854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rgbClr val="31356E"/>
                </a:solidFill>
                <a:latin typeface="Evolventa Bold"/>
              </a:rPr>
              <a:t>ДОШКОЛЬНОЕ ОБРАЗОВАНИЕ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09918">
            <a:off x="5385221" y="8286857"/>
            <a:ext cx="3300391" cy="249629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123337">
            <a:off x="7987923" y="-4670"/>
            <a:ext cx="3496636" cy="264472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00344" y="1317695"/>
            <a:ext cx="8799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Evolventa" panose="020B0604020202020204" charset="0"/>
              </a:rPr>
              <a:t>ПОЛОЖИТЕЛЬНЫЕ ТЕНДЕНЦИИ:</a:t>
            </a:r>
            <a:endParaRPr lang="ru-RU" sz="4000" dirty="0">
              <a:solidFill>
                <a:srgbClr val="002060"/>
              </a:solidFill>
              <a:latin typeface="Evolventa" panose="020B060402020202020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2218" y="2374684"/>
            <a:ext cx="815562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Evolventa" panose="020B0604020202020204" charset="0"/>
              </a:rPr>
              <a:t>Отсутствие очереди в детский сад</a:t>
            </a:r>
          </a:p>
          <a:p>
            <a:pPr algn="ctr"/>
            <a:endParaRPr lang="ru-RU" sz="4000" dirty="0" smtClean="0">
              <a:solidFill>
                <a:srgbClr val="002060"/>
              </a:solidFill>
              <a:latin typeface="Evolventa" panose="020B0604020202020204" charset="0"/>
            </a:endParaRP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Evolventa" panose="020B0604020202020204" charset="0"/>
              </a:rPr>
              <a:t>Коррекционное развитие дошкольников</a:t>
            </a:r>
          </a:p>
          <a:p>
            <a:pPr algn="ctr"/>
            <a:endParaRPr lang="ru-RU" sz="4000" dirty="0" smtClean="0">
              <a:solidFill>
                <a:srgbClr val="002060"/>
              </a:solidFill>
              <a:latin typeface="Evolventa" panose="020B0604020202020204" charset="0"/>
            </a:endParaRP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Evolventa" panose="020B0604020202020204" charset="0"/>
              </a:rPr>
              <a:t>Консультативные пункты для родителей</a:t>
            </a:r>
          </a:p>
          <a:p>
            <a:pPr algn="ctr"/>
            <a:endParaRPr lang="ru-RU" sz="4000" dirty="0" smtClean="0">
              <a:solidFill>
                <a:srgbClr val="002060"/>
              </a:solidFill>
              <a:latin typeface="Evolventa" panose="020B0604020202020204" charset="0"/>
            </a:endParaRP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Evolventa" panose="020B0604020202020204" charset="0"/>
              </a:rPr>
              <a:t>Электронная очередь в детский сад. </a:t>
            </a:r>
            <a:endParaRPr lang="ru-RU" sz="4000" dirty="0">
              <a:solidFill>
                <a:srgbClr val="002060"/>
              </a:solidFill>
              <a:latin typeface="Evolventa" panose="020B060402020202020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0" y="2374683"/>
            <a:ext cx="893557" cy="6552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8" y="4194769"/>
            <a:ext cx="893557" cy="6552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65" y="5921356"/>
            <a:ext cx="893557" cy="6552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14" y="7879804"/>
            <a:ext cx="893557" cy="6552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113" y="1881269"/>
            <a:ext cx="5386784" cy="4040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629" y="5683560"/>
            <a:ext cx="6184282" cy="46382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140" y="2650471"/>
            <a:ext cx="5479874" cy="51245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263681" y="403185"/>
            <a:ext cx="12024320" cy="9883815"/>
          </a:xfrm>
          <a:prstGeom prst="rect">
            <a:avLst/>
          </a:prstGeom>
        </p:spPr>
      </p:pic>
      <p:pic>
        <p:nvPicPr>
          <p:cNvPr id="6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104440" y="304924"/>
            <a:ext cx="5343202" cy="32403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133934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Evolventa" panose="020B0604020202020204" charset="0"/>
              </a:rPr>
              <a:t> </a:t>
            </a:r>
            <a:r>
              <a:rPr lang="ru-RU" sz="4800" b="1" dirty="0" smtClean="0">
                <a:solidFill>
                  <a:srgbClr val="002060"/>
                </a:solidFill>
                <a:latin typeface="Evolventa" panose="020B0604020202020204" charset="0"/>
              </a:rPr>
              <a:t>ОБРАЗОВАНИЕ</a:t>
            </a:r>
          </a:p>
          <a:p>
            <a:endParaRPr lang="ru-RU" sz="3200" dirty="0" smtClean="0">
              <a:solidFill>
                <a:srgbClr val="002060"/>
              </a:solidFill>
              <a:latin typeface="Evolventa" panose="020B0604020202020204" charset="0"/>
            </a:endParaRPr>
          </a:p>
          <a:p>
            <a:r>
              <a:rPr lang="ru-RU" sz="3200" dirty="0" smtClean="0">
                <a:solidFill>
                  <a:srgbClr val="002060"/>
                </a:solidFill>
                <a:latin typeface="Evolventa" panose="020B0604020202020204" charset="0"/>
              </a:rPr>
              <a:t>МЕДАЛЬ ЗА ОСОБЫЕ УСПЕХИ – </a:t>
            </a:r>
            <a:r>
              <a:rPr lang="ru-RU" sz="3600" b="1" dirty="0" smtClean="0">
                <a:solidFill>
                  <a:srgbClr val="002060"/>
                </a:solidFill>
                <a:latin typeface="Evolventa" panose="020B0604020202020204" charset="0"/>
              </a:rPr>
              <a:t>4</a:t>
            </a:r>
            <a:r>
              <a:rPr lang="ru-RU" sz="3200" dirty="0" smtClean="0">
                <a:solidFill>
                  <a:srgbClr val="002060"/>
                </a:solidFill>
                <a:latin typeface="Evolventa" panose="020B0604020202020204" charset="0"/>
              </a:rPr>
              <a:t> УЧАЩИХСЯ 11 КЛ.</a:t>
            </a:r>
          </a:p>
          <a:p>
            <a:endParaRPr lang="ru-RU" sz="3200" dirty="0" smtClean="0">
              <a:solidFill>
                <a:srgbClr val="002060"/>
              </a:solidFill>
              <a:latin typeface="Evolventa" panose="020B0604020202020204" charset="0"/>
            </a:endParaRPr>
          </a:p>
          <a:p>
            <a:r>
              <a:rPr lang="ru-RU" sz="3200" dirty="0" smtClean="0">
                <a:solidFill>
                  <a:srgbClr val="002060"/>
                </a:solidFill>
                <a:latin typeface="Evolventa" panose="020B0604020202020204" charset="0"/>
              </a:rPr>
              <a:t>АТТЕСТАТ С ОТЛИЧИЕМ - </a:t>
            </a:r>
            <a:r>
              <a:rPr lang="ru-RU" sz="3600" b="1" dirty="0" smtClean="0">
                <a:solidFill>
                  <a:srgbClr val="002060"/>
                </a:solidFill>
                <a:latin typeface="Evolventa" panose="020B0604020202020204" charset="0"/>
              </a:rPr>
              <a:t>3</a:t>
            </a:r>
            <a:r>
              <a:rPr lang="ru-RU" sz="3200" dirty="0" smtClean="0">
                <a:solidFill>
                  <a:srgbClr val="002060"/>
                </a:solidFill>
                <a:latin typeface="Evolventa" panose="020B0604020202020204" charset="0"/>
              </a:rPr>
              <a:t> УЧАЩИХСЯ  9 КЛ.</a:t>
            </a:r>
          </a:p>
          <a:p>
            <a:endParaRPr lang="ru-RU" sz="3200" dirty="0" smtClean="0">
              <a:solidFill>
                <a:srgbClr val="002060"/>
              </a:solidFill>
              <a:latin typeface="Evolventa" panose="020B0604020202020204" charset="0"/>
            </a:endParaRPr>
          </a:p>
          <a:p>
            <a:r>
              <a:rPr lang="ru-RU" sz="3200" dirty="0" smtClean="0">
                <a:solidFill>
                  <a:srgbClr val="002060"/>
                </a:solidFill>
                <a:latin typeface="Evolventa" panose="020B0604020202020204" charset="0"/>
              </a:rPr>
              <a:t>РЕГИОНАЛЬНЫЙ ЭТАП ОЛИМПИАДЫ- </a:t>
            </a:r>
            <a:r>
              <a:rPr lang="ru-RU" sz="3600" b="1" dirty="0" smtClean="0">
                <a:solidFill>
                  <a:srgbClr val="002060"/>
                </a:solidFill>
                <a:latin typeface="Evolventa" panose="020B0604020202020204" charset="0"/>
              </a:rPr>
              <a:t>19</a:t>
            </a:r>
            <a:r>
              <a:rPr lang="ru-RU" sz="3200" dirty="0" smtClean="0">
                <a:solidFill>
                  <a:srgbClr val="002060"/>
                </a:solidFill>
                <a:latin typeface="Evolventa" panose="020B0604020202020204" charset="0"/>
              </a:rPr>
              <a:t> УЧАЩИХСЯ</a:t>
            </a:r>
          </a:p>
          <a:p>
            <a:endParaRPr lang="ru-RU" sz="3200" dirty="0" smtClean="0">
              <a:solidFill>
                <a:srgbClr val="002060"/>
              </a:solidFill>
              <a:latin typeface="Evolventa" panose="020B0604020202020204" charset="0"/>
            </a:endParaRPr>
          </a:p>
          <a:p>
            <a:r>
              <a:rPr lang="ru-RU" sz="3200" dirty="0" smtClean="0">
                <a:solidFill>
                  <a:srgbClr val="002060"/>
                </a:solidFill>
                <a:latin typeface="Evolventa" panose="020B0604020202020204" charset="0"/>
              </a:rPr>
              <a:t>ВСЕРОССИЙСКАЯ ОЛИМПИАДА ШКОЛЬНИКОВ- </a:t>
            </a:r>
            <a:r>
              <a:rPr lang="ru-RU" sz="3600" b="1" dirty="0" smtClean="0">
                <a:solidFill>
                  <a:srgbClr val="002060"/>
                </a:solidFill>
                <a:latin typeface="Evolventa" panose="020B0604020202020204" charset="0"/>
              </a:rPr>
              <a:t>1</a:t>
            </a:r>
            <a:r>
              <a:rPr lang="ru-RU" sz="3200" dirty="0" smtClean="0">
                <a:solidFill>
                  <a:srgbClr val="002060"/>
                </a:solidFill>
                <a:latin typeface="Evolventa" panose="020B0604020202020204" charset="0"/>
              </a:rPr>
              <a:t> ПОБЕДИТЕЛЬ</a:t>
            </a:r>
            <a:endParaRPr lang="ru-RU" sz="3200" dirty="0">
              <a:solidFill>
                <a:srgbClr val="002060"/>
              </a:solidFill>
              <a:latin typeface="Evolventa" panose="020B060402020202020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874" y="4638175"/>
            <a:ext cx="7488832" cy="55972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12" y="4996891"/>
            <a:ext cx="6984776" cy="5238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24305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3699972">
            <a:off x="-2388875" y="-3018095"/>
            <a:ext cx="17153606" cy="15549406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695728" y="-393165"/>
            <a:ext cx="12411183" cy="98838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678455" y="2507227"/>
            <a:ext cx="4608511" cy="341029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384643" y="240486"/>
            <a:ext cx="14592319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2"/>
              </a:lnSpc>
            </a:pPr>
            <a:r>
              <a:rPr lang="en-US" sz="4068" dirty="0">
                <a:solidFill>
                  <a:srgbClr val="31356E"/>
                </a:solidFill>
                <a:latin typeface="Evolventa"/>
              </a:rPr>
              <a:t>РЕГИОНАЛЬНЫЙ ПРОЕКТ</a:t>
            </a:r>
          </a:p>
          <a:p>
            <a:pPr>
              <a:lnSpc>
                <a:spcPts val="4882"/>
              </a:lnSpc>
            </a:pPr>
            <a:r>
              <a:rPr lang="en-US" sz="4068" dirty="0">
                <a:solidFill>
                  <a:srgbClr val="31356E"/>
                </a:solidFill>
                <a:latin typeface="Evolventa"/>
              </a:rPr>
              <a:t>"УСПЕХ КАЖДОГО РЕБЕНКА"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27414" y="8454072"/>
            <a:ext cx="11780311" cy="1625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93"/>
              </a:lnSpc>
            </a:pPr>
            <a:r>
              <a:rPr lang="ru-RU" sz="3200" dirty="0" smtClean="0">
                <a:solidFill>
                  <a:srgbClr val="002060"/>
                </a:solidFill>
                <a:latin typeface="Evolventa" panose="020B0604020202020204" charset="0"/>
              </a:rPr>
              <a:t>УСТРОЙСТВО СПОРТИВНОЙ ПЛОЩАДКИ И ПРИОБРЕТЕНИЕ СПОРТИВНОГО ОБОРУДОВАНИЯ </a:t>
            </a:r>
          </a:p>
          <a:p>
            <a:pPr algn="ctr">
              <a:lnSpc>
                <a:spcPts val="4393"/>
              </a:lnSpc>
            </a:pPr>
            <a:r>
              <a:rPr lang="ru-RU" sz="3200" dirty="0" smtClean="0">
                <a:solidFill>
                  <a:srgbClr val="002060"/>
                </a:solidFill>
                <a:latin typeface="Evolventa" panose="020B0604020202020204" charset="0"/>
              </a:rPr>
              <a:t>МКОУ СШ № 6 Г.ПРИВОЛЖСКА </a:t>
            </a:r>
            <a:endParaRPr lang="ru-RU" sz="3200" dirty="0">
              <a:solidFill>
                <a:srgbClr val="002060"/>
              </a:solidFill>
              <a:latin typeface="Evolventa" panose="020B060402020202020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680802" y="1245249"/>
            <a:ext cx="7128792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81"/>
              </a:lnSpc>
            </a:pPr>
            <a:r>
              <a:rPr lang="ru-RU" sz="8000" b="1" spc="102" dirty="0">
                <a:solidFill>
                  <a:srgbClr val="002060"/>
                </a:solidFill>
                <a:latin typeface="Evolventa Bold"/>
              </a:rPr>
              <a:t>3</a:t>
            </a:r>
            <a:r>
              <a:rPr lang="en-US" sz="8000" b="1" spc="102" dirty="0" smtClean="0">
                <a:solidFill>
                  <a:srgbClr val="002060"/>
                </a:solidFill>
                <a:latin typeface="Evolventa Bold"/>
              </a:rPr>
              <a:t>,</a:t>
            </a:r>
            <a:r>
              <a:rPr lang="ru-RU" sz="8000" b="1" spc="102" dirty="0" smtClean="0">
                <a:solidFill>
                  <a:srgbClr val="002060"/>
                </a:solidFill>
                <a:latin typeface="Evolventa Bold"/>
              </a:rPr>
              <a:t>8</a:t>
            </a:r>
            <a:r>
              <a:rPr lang="en-US" sz="8000" b="1" spc="102" dirty="0" smtClean="0">
                <a:solidFill>
                  <a:srgbClr val="002060"/>
                </a:solidFill>
                <a:latin typeface="Evolventa Bold"/>
              </a:rPr>
              <a:t> </a:t>
            </a:r>
            <a:r>
              <a:rPr lang="en-US" sz="8000" b="1" spc="102" dirty="0">
                <a:solidFill>
                  <a:srgbClr val="002060"/>
                </a:solidFill>
                <a:latin typeface="Evolventa Bold"/>
              </a:rPr>
              <a:t>млн.руб.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76578" y="-532998"/>
            <a:ext cx="3447883" cy="34478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5" y="2384355"/>
            <a:ext cx="5771702" cy="4328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80" y="2205661"/>
            <a:ext cx="5618716" cy="3711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60" y="4126720"/>
            <a:ext cx="5400600" cy="405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328" y="5598663"/>
            <a:ext cx="7056763" cy="4688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3120" y="1142885"/>
            <a:ext cx="12493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  <a:latin typeface="Evolventa Bold" panose="020B0604020202020204" charset="0"/>
              </a:rPr>
              <a:t>БЕСПЛАТНОЕ ПИТАНИЕ В ШКОЛЕ</a:t>
            </a:r>
            <a:endParaRPr lang="ru-RU" sz="6000" dirty="0">
              <a:solidFill>
                <a:schemeClr val="bg1"/>
              </a:solidFill>
              <a:latin typeface="Evolventa Bold" panose="020B06040202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216" y="2983260"/>
            <a:ext cx="97210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Evolventa Bold" panose="020B0604020202020204" charset="0"/>
              </a:rPr>
              <a:t>1-4 классы – Федеральный бюджет</a:t>
            </a:r>
          </a:p>
          <a:p>
            <a:pPr algn="ctr"/>
            <a:endParaRPr lang="ru-RU" sz="4000" dirty="0" smtClean="0">
              <a:solidFill>
                <a:schemeClr val="bg1"/>
              </a:solidFill>
              <a:latin typeface="Evolventa Bold" panose="020B0604020202020204" charset="0"/>
            </a:endParaRP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Evolventa Bold" panose="020B0604020202020204" charset="0"/>
              </a:rPr>
              <a:t>72 человека  льготных категорий- районный бюджет </a:t>
            </a:r>
            <a:endParaRPr lang="ru-RU" sz="4000" dirty="0">
              <a:solidFill>
                <a:schemeClr val="bg1"/>
              </a:solidFill>
              <a:latin typeface="Evolventa Bold" panose="020B0604020202020204" charset="0"/>
            </a:endParaRPr>
          </a:p>
        </p:txBody>
      </p:sp>
      <p:grpSp>
        <p:nvGrpSpPr>
          <p:cNvPr id="4" name="Group 2"/>
          <p:cNvGrpSpPr/>
          <p:nvPr/>
        </p:nvGrpSpPr>
        <p:grpSpPr>
          <a:xfrm rot="5400000">
            <a:off x="17389" y="1173"/>
            <a:ext cx="1466243" cy="1463897"/>
            <a:chOff x="0" y="0"/>
            <a:chExt cx="6350000" cy="6339840"/>
          </a:xfrm>
          <a:solidFill>
            <a:schemeClr val="bg1"/>
          </a:solidFill>
        </p:grpSpPr>
        <p:sp>
          <p:nvSpPr>
            <p:cNvPr id="5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6" name="Group 2"/>
          <p:cNvGrpSpPr/>
          <p:nvPr/>
        </p:nvGrpSpPr>
        <p:grpSpPr>
          <a:xfrm rot="16200000">
            <a:off x="16822930" y="8821930"/>
            <a:ext cx="1466243" cy="1463897"/>
            <a:chOff x="0" y="0"/>
            <a:chExt cx="6350000" cy="6339840"/>
          </a:xfrm>
          <a:solidFill>
            <a:schemeClr val="bg1"/>
          </a:solidFill>
        </p:grpSpPr>
        <p:sp>
          <p:nvSpPr>
            <p:cNvPr id="7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920" y="3255215"/>
            <a:ext cx="10512152" cy="78841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3120" y="6151612"/>
            <a:ext cx="6017226" cy="425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838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21987" y="242224"/>
            <a:ext cx="1466243" cy="1463897"/>
            <a:chOff x="0" y="0"/>
            <a:chExt cx="6350000" cy="6339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192472" y="-6293"/>
            <a:ext cx="3899035" cy="38990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8"/>
          <p:cNvSpPr txBox="1"/>
          <p:nvPr/>
        </p:nvSpPr>
        <p:spPr>
          <a:xfrm>
            <a:off x="2087216" y="107452"/>
            <a:ext cx="12897854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chemeClr val="bg1"/>
                </a:solidFill>
                <a:latin typeface="Evolventa Bold"/>
              </a:rPr>
              <a:t>ДОПОЛНИТЕЛЬНОЕ ОБРАЗОВАНИЕ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95128" y="974172"/>
            <a:ext cx="12529392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82"/>
              </a:lnSpc>
            </a:pPr>
            <a:r>
              <a:rPr lang="en-US" sz="4068" dirty="0">
                <a:solidFill>
                  <a:schemeClr val="bg1"/>
                </a:solidFill>
                <a:latin typeface="Evolventa"/>
              </a:rPr>
              <a:t>ЦЕНТР ДЕТСКОГО И ЮНОШЕСКОГО ТВОРЧЕСТВА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43211" y="2263180"/>
            <a:ext cx="1209734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37"/>
              </a:lnSpc>
            </a:pPr>
            <a:r>
              <a:rPr lang="ru-RU" sz="3268" dirty="0" smtClean="0">
                <a:solidFill>
                  <a:schemeClr val="bg1"/>
                </a:solidFill>
                <a:latin typeface="Evolventa"/>
              </a:rPr>
              <a:t>РАБОТАЕТ </a:t>
            </a:r>
            <a:r>
              <a:rPr lang="en-US" sz="3268" dirty="0" smtClean="0">
                <a:solidFill>
                  <a:schemeClr val="bg1"/>
                </a:solidFill>
                <a:latin typeface="Evolventa"/>
              </a:rPr>
              <a:t> СИСТЕМ</a:t>
            </a:r>
            <a:r>
              <a:rPr lang="ru-RU" sz="3268" dirty="0" smtClean="0">
                <a:solidFill>
                  <a:schemeClr val="bg1"/>
                </a:solidFill>
                <a:latin typeface="Evolventa"/>
              </a:rPr>
              <a:t>А</a:t>
            </a:r>
            <a:r>
              <a:rPr lang="ru-RU" sz="3268" dirty="0">
                <a:solidFill>
                  <a:schemeClr val="bg1"/>
                </a:solidFill>
                <a:latin typeface="Evolventa"/>
              </a:rPr>
              <a:t> </a:t>
            </a:r>
            <a:r>
              <a:rPr lang="en-US" sz="3268" dirty="0" smtClean="0">
                <a:solidFill>
                  <a:schemeClr val="bg1"/>
                </a:solidFill>
                <a:latin typeface="Evolventa"/>
              </a:rPr>
              <a:t>"НАВИГАТОР«</a:t>
            </a:r>
            <a:r>
              <a:rPr lang="ru-RU" sz="3268" dirty="0" smtClean="0">
                <a:solidFill>
                  <a:schemeClr val="bg1"/>
                </a:solidFill>
                <a:latin typeface="Evolventa"/>
              </a:rPr>
              <a:t> – </a:t>
            </a:r>
            <a:r>
              <a:rPr lang="ru-RU" sz="3600" b="1" dirty="0" smtClean="0">
                <a:solidFill>
                  <a:schemeClr val="bg1"/>
                </a:solidFill>
                <a:latin typeface="Evolventa"/>
              </a:rPr>
              <a:t>173</a:t>
            </a:r>
            <a:r>
              <a:rPr lang="ru-RU" sz="3268" dirty="0" smtClean="0">
                <a:solidFill>
                  <a:schemeClr val="bg1"/>
                </a:solidFill>
                <a:latin typeface="Evolventa"/>
              </a:rPr>
              <a:t> ПРОГРАММЫ</a:t>
            </a:r>
          </a:p>
          <a:p>
            <a:pPr>
              <a:lnSpc>
                <a:spcPts val="4837"/>
              </a:lnSpc>
            </a:pPr>
            <a:r>
              <a:rPr lang="ru-RU" sz="3268" dirty="0" smtClean="0">
                <a:solidFill>
                  <a:schemeClr val="bg1"/>
                </a:solidFill>
                <a:latin typeface="Evolventa"/>
              </a:rPr>
              <a:t>ОБУЧАЕТСЯ В ДОП.ОБРАЗОВАНИИ </a:t>
            </a:r>
            <a:r>
              <a:rPr lang="ru-RU" sz="3600" b="1" dirty="0" smtClean="0">
                <a:solidFill>
                  <a:schemeClr val="bg1"/>
                </a:solidFill>
                <a:latin typeface="Evolventa"/>
              </a:rPr>
              <a:t>2555</a:t>
            </a:r>
            <a:r>
              <a:rPr lang="ru-RU" sz="3268" dirty="0" smtClean="0">
                <a:solidFill>
                  <a:schemeClr val="bg1"/>
                </a:solidFill>
                <a:latin typeface="Evolventa"/>
              </a:rPr>
              <a:t> ЧЕЛОВЕК</a:t>
            </a:r>
            <a:endParaRPr lang="en-US" sz="3268" dirty="0" smtClean="0">
              <a:solidFill>
                <a:schemeClr val="bg1"/>
              </a:solidFill>
              <a:latin typeface="Evolventa"/>
            </a:endParaRPr>
          </a:p>
          <a:p>
            <a:pPr>
              <a:lnSpc>
                <a:spcPts val="4837"/>
              </a:lnSpc>
            </a:pPr>
            <a:endParaRPr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48" y="3892742"/>
            <a:ext cx="7560840" cy="5670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968" y="4109839"/>
            <a:ext cx="8760508" cy="5841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0613" y="402494"/>
            <a:ext cx="123133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Evolventa" panose="020B0604020202020204" charset="0"/>
              </a:rPr>
              <a:t>НОВОЕ В ДОПОЛНИТЕЛЬНОМ ОБРАЗОВАНИИ: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6783" y="707354"/>
            <a:ext cx="138255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0"/>
              </a:spcAft>
            </a:pPr>
            <a:endParaRPr lang="ru-RU" sz="2400" dirty="0" smtClean="0">
              <a:solidFill>
                <a:schemeClr val="bg1"/>
              </a:solidFill>
              <a:latin typeface="Evolventa" panose="020B0604020202020204" charset="0"/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chemeClr val="bg1"/>
                </a:solidFill>
                <a:latin typeface="Evolventa" panose="020B0604020202020204" charset="0"/>
                <a:ea typeface="Calibri"/>
                <a:cs typeface="Times New Roman"/>
              </a:rPr>
              <a:t>           ЦДЮТ</a:t>
            </a:r>
            <a:endParaRPr lang="ru-RU" sz="4000" b="1" dirty="0">
              <a:solidFill>
                <a:schemeClr val="bg1"/>
              </a:solidFill>
              <a:latin typeface="Evolventa" panose="020B0604020202020204" charset="0"/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Evolventa" panose="020B0604020202020204" charset="0"/>
                <a:ea typeface="Calibri"/>
                <a:cs typeface="Times New Roman"/>
              </a:rPr>
              <a:t>    </a:t>
            </a:r>
            <a:r>
              <a:rPr lang="ru-RU" sz="2400" b="1" dirty="0" smtClean="0">
                <a:solidFill>
                  <a:schemeClr val="bg1"/>
                </a:solidFill>
                <a:latin typeface="Evolventa" panose="020B0604020202020204" charset="0"/>
                <a:ea typeface="Calibri"/>
                <a:cs typeface="Times New Roman"/>
              </a:rPr>
              <a:t>«</a:t>
            </a:r>
            <a:r>
              <a:rPr lang="ru-RU" sz="2800" b="1" dirty="0" smtClean="0">
                <a:solidFill>
                  <a:schemeClr val="bg1"/>
                </a:solidFill>
                <a:latin typeface="Evolventa" panose="020B0604020202020204" charset="0"/>
                <a:ea typeface="Calibri"/>
                <a:cs typeface="Times New Roman"/>
              </a:rPr>
              <a:t>МЕНТАЛЬНАЯ АРИФМЕТИКА», </a:t>
            </a: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Evolventa" panose="020B0604020202020204" charset="0"/>
                <a:ea typeface="Calibri"/>
                <a:cs typeface="Times New Roman"/>
              </a:rPr>
              <a:t>    «ГЕОМЕТРИК», </a:t>
            </a: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Evolventa" panose="020B0604020202020204" charset="0"/>
                <a:ea typeface="Calibri"/>
                <a:cs typeface="Times New Roman"/>
              </a:rPr>
              <a:t>    «ВИТРАЖНЫЕ КРАСКИ», </a:t>
            </a: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Evolventa" panose="020B0604020202020204" charset="0"/>
                <a:ea typeface="Calibri"/>
                <a:cs typeface="Times New Roman"/>
              </a:rPr>
              <a:t>     ТАНЦЕВАЛЬНЫЙ КОЛЛЕКТИВ «ВЕСНУШКИ», </a:t>
            </a:r>
          </a:p>
          <a:p>
            <a:pPr lvl="0"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Evolventa" panose="020B0604020202020204" charset="0"/>
                <a:ea typeface="Calibri"/>
                <a:cs typeface="Times New Roman"/>
              </a:rPr>
              <a:t>     ГРУППЫ ПО АНИМАЦИИ</a:t>
            </a:r>
            <a:endParaRPr lang="ru-RU" sz="2800" b="1" dirty="0">
              <a:solidFill>
                <a:schemeClr val="bg1"/>
              </a:solidFill>
              <a:latin typeface="Evolventa" panose="020B0604020202020204" charset="0"/>
              <a:ea typeface="Calibri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91" y="2136833"/>
            <a:ext cx="754125" cy="5530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13" y="2869832"/>
            <a:ext cx="754125" cy="553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31" y="3522878"/>
            <a:ext cx="754125" cy="5530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7" y="4100744"/>
            <a:ext cx="754125" cy="5530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3" y="4834023"/>
            <a:ext cx="754125" cy="5530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1547390" y="2538249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Evolventa" panose="020B0604020202020204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Evolventa" panose="020B0604020202020204" charset="0"/>
              </a:rPr>
              <a:t>СПОРТИВНЫЙ ТУРИЗМ </a:t>
            </a:r>
          </a:p>
          <a:p>
            <a:endParaRPr lang="ru-RU" sz="3200" b="1" dirty="0" smtClean="0">
              <a:solidFill>
                <a:schemeClr val="bg1"/>
              </a:solidFill>
              <a:latin typeface="Evolventa" panose="020B0604020202020204" charset="0"/>
            </a:endParaRPr>
          </a:p>
          <a:p>
            <a:r>
              <a:rPr lang="ru-RU" sz="3200" b="1" dirty="0" smtClean="0">
                <a:solidFill>
                  <a:schemeClr val="bg1"/>
                </a:solidFill>
                <a:latin typeface="Evolventa" panose="020B0604020202020204" charset="0"/>
              </a:rPr>
              <a:t> ГИРЕВОЙ СПОРТ.</a:t>
            </a:r>
            <a:endParaRPr lang="ru-RU" sz="3200" b="1" dirty="0">
              <a:solidFill>
                <a:schemeClr val="bg1"/>
              </a:solidFill>
              <a:latin typeface="Evolventa" panose="020B060402020202020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15" y="5387048"/>
            <a:ext cx="7076161" cy="4899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056" y="4207396"/>
            <a:ext cx="8280920" cy="6407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3028551" y="1340133"/>
            <a:ext cx="2020105" cy="8774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4000" b="1" dirty="0" smtClean="0">
                <a:solidFill>
                  <a:prstClr val="white"/>
                </a:solidFill>
                <a:latin typeface="Evolventa" panose="020B0604020202020204" charset="0"/>
                <a:ea typeface="Calibri"/>
                <a:cs typeface="Times New Roman"/>
              </a:rPr>
              <a:t>ДЮСШ</a:t>
            </a:r>
            <a:endParaRPr lang="ru-RU" sz="4000" b="1" dirty="0">
              <a:solidFill>
                <a:prstClr val="white"/>
              </a:solidFill>
              <a:latin typeface="Evolventa" panose="020B0604020202020204" charset="0"/>
              <a:ea typeface="Calibri"/>
              <a:cs typeface="Times New Roman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201" y="2460642"/>
            <a:ext cx="754125" cy="5530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88" b="940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208" y="3427910"/>
            <a:ext cx="754125" cy="5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337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3699972">
            <a:off x="-3670143" y="-2277249"/>
            <a:ext cx="17153606" cy="1280793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849373" y="0"/>
            <a:ext cx="12411183" cy="98838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76578" y="-532998"/>
            <a:ext cx="3447883" cy="34478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631803" y="5647556"/>
            <a:ext cx="2520280" cy="246071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341591" y="774624"/>
            <a:ext cx="9433049" cy="1193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2"/>
              </a:lnSpc>
            </a:pPr>
            <a:r>
              <a:rPr lang="ru-RU" sz="4068" b="1" dirty="0" smtClean="0">
                <a:solidFill>
                  <a:srgbClr val="31356E"/>
                </a:solidFill>
                <a:latin typeface="Evolventa"/>
              </a:rPr>
              <a:t>Дополнительное образование в центрах </a:t>
            </a:r>
            <a:r>
              <a:rPr lang="en-US" sz="4068" b="1" dirty="0" smtClean="0">
                <a:solidFill>
                  <a:srgbClr val="31356E"/>
                </a:solidFill>
                <a:latin typeface="Evolventa"/>
              </a:rPr>
              <a:t>«</a:t>
            </a:r>
            <a:r>
              <a:rPr lang="ru-RU" sz="4068" b="1" dirty="0" smtClean="0">
                <a:solidFill>
                  <a:srgbClr val="31356E"/>
                </a:solidFill>
                <a:latin typeface="Evolventa"/>
              </a:rPr>
              <a:t>Точка роста»</a:t>
            </a:r>
            <a:endParaRPr lang="en-US" sz="4068" b="1" dirty="0">
              <a:solidFill>
                <a:srgbClr val="31356E"/>
              </a:solidFill>
              <a:latin typeface="Evolvent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163295" y="2479204"/>
            <a:ext cx="12025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Evolventa" panose="020B0604020202020204" charset="0"/>
              </a:rPr>
              <a:t>ВНЕУРОЧНАЯ ДЕЯТЕЛЬНОСТЬ – </a:t>
            </a:r>
            <a:r>
              <a:rPr lang="ru-RU" sz="4000" b="1" dirty="0" smtClean="0">
                <a:solidFill>
                  <a:srgbClr val="002060"/>
                </a:solidFill>
                <a:latin typeface="Evolventa" panose="020B0604020202020204" charset="0"/>
              </a:rPr>
              <a:t>27 </a:t>
            </a:r>
            <a:r>
              <a:rPr lang="ru-RU" sz="3600" dirty="0" smtClean="0">
                <a:solidFill>
                  <a:srgbClr val="002060"/>
                </a:solidFill>
                <a:latin typeface="Evolventa" panose="020B0604020202020204" charset="0"/>
              </a:rPr>
              <a:t>ОБЪЕДИНЕНИЙ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Evolventa" panose="020B0604020202020204" charset="0"/>
              </a:rPr>
              <a:t>ЗАНИМАЮТСЯ- </a:t>
            </a:r>
            <a:r>
              <a:rPr lang="ru-RU" sz="4000" b="1" dirty="0" smtClean="0">
                <a:solidFill>
                  <a:srgbClr val="002060"/>
                </a:solidFill>
                <a:latin typeface="Evolventa" panose="020B0604020202020204" charset="0"/>
              </a:rPr>
              <a:t>647</a:t>
            </a:r>
            <a:r>
              <a:rPr lang="ru-RU" sz="3600" dirty="0" smtClean="0">
                <a:solidFill>
                  <a:srgbClr val="002060"/>
                </a:solidFill>
                <a:latin typeface="Evolventa" panose="020B0604020202020204" charset="0"/>
              </a:rPr>
              <a:t> ДЕТЕЙ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Evolventa" panose="020B0604020202020204" charset="0"/>
              </a:rPr>
              <a:t>ПРОВЕДЕНО БОЛЕЕ </a:t>
            </a:r>
            <a:r>
              <a:rPr lang="ru-RU" sz="4000" b="1" dirty="0" smtClean="0">
                <a:solidFill>
                  <a:srgbClr val="002060"/>
                </a:solidFill>
                <a:latin typeface="Evolventa" panose="020B0604020202020204" charset="0"/>
              </a:rPr>
              <a:t>100</a:t>
            </a:r>
            <a:r>
              <a:rPr lang="ru-RU" sz="3600" dirty="0" smtClean="0">
                <a:solidFill>
                  <a:srgbClr val="002060"/>
                </a:solidFill>
                <a:latin typeface="Evolventa" panose="020B0604020202020204" charset="0"/>
              </a:rPr>
              <a:t> МЕРОПРИЯТИЙ </a:t>
            </a:r>
            <a:endParaRPr lang="ru-RU" sz="3600" dirty="0">
              <a:solidFill>
                <a:srgbClr val="002060"/>
              </a:solidFill>
              <a:latin typeface="Evolventa" panose="020B060402020202020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95" y="4573426"/>
            <a:ext cx="8803239" cy="5364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499" y="774624"/>
            <a:ext cx="6807501" cy="9099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1635340"/>
            <a:ext cx="17933087" cy="701632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422101" y="242110"/>
            <a:ext cx="1323273" cy="1321156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928762" y="1813864"/>
            <a:ext cx="5576962" cy="2900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3"/>
              </a:lnSpc>
            </a:pPr>
            <a:r>
              <a:rPr lang="en-US" sz="3468" dirty="0">
                <a:solidFill>
                  <a:srgbClr val="000000"/>
                </a:solidFill>
                <a:latin typeface="Evolventa"/>
              </a:rPr>
              <a:t>ГРАНТОМ ГЛАВЫ </a:t>
            </a:r>
          </a:p>
          <a:p>
            <a:pPr>
              <a:lnSpc>
                <a:spcPts val="5133"/>
              </a:lnSpc>
            </a:pPr>
            <a:r>
              <a:rPr lang="en-US" sz="3468" dirty="0" err="1">
                <a:solidFill>
                  <a:srgbClr val="000000"/>
                </a:solidFill>
                <a:latin typeface="Evolventa"/>
              </a:rPr>
              <a:t>награждено</a:t>
            </a:r>
            <a:r>
              <a:rPr lang="en-US" sz="3468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ru-RU" sz="3468" dirty="0" smtClean="0">
                <a:solidFill>
                  <a:srgbClr val="000000"/>
                </a:solidFill>
                <a:latin typeface="Evolventa Bold"/>
              </a:rPr>
              <a:t>12</a:t>
            </a:r>
            <a:r>
              <a:rPr lang="en-US" sz="3468" dirty="0" smtClean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3468" dirty="0" err="1">
                <a:solidFill>
                  <a:srgbClr val="000000"/>
                </a:solidFill>
                <a:latin typeface="Evolventa"/>
              </a:rPr>
              <a:t>человек</a:t>
            </a:r>
            <a:endParaRPr lang="en-US" sz="3468" dirty="0">
              <a:solidFill>
                <a:srgbClr val="000000"/>
              </a:solidFill>
              <a:latin typeface="Evolventa"/>
            </a:endParaRPr>
          </a:p>
          <a:p>
            <a:pPr>
              <a:lnSpc>
                <a:spcPts val="4393"/>
              </a:lnSpc>
            </a:pPr>
            <a:endParaRPr dirty="0"/>
          </a:p>
          <a:p>
            <a:pPr>
              <a:lnSpc>
                <a:spcPts val="7945"/>
              </a:lnSpc>
            </a:pPr>
            <a:endParaRPr dirty="0"/>
          </a:p>
        </p:txBody>
      </p:sp>
      <p:sp>
        <p:nvSpPr>
          <p:cNvPr id="17" name="TextBox 17"/>
          <p:cNvSpPr txBox="1"/>
          <p:nvPr/>
        </p:nvSpPr>
        <p:spPr>
          <a:xfrm>
            <a:off x="1928762" y="142840"/>
            <a:ext cx="15969368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rgbClr val="31356E"/>
                </a:solidFill>
                <a:latin typeface="Evolventa Bold"/>
              </a:rPr>
              <a:t>ТОРЖЕСТВЕННАЯ ЦЕРЕМОНИЯ НАГРАЖДЕНИЯ</a:t>
            </a:r>
          </a:p>
          <a:p>
            <a:pPr>
              <a:lnSpc>
                <a:spcPts val="5828"/>
              </a:lnSpc>
            </a:pPr>
            <a:r>
              <a:rPr lang="en-US" sz="4856" dirty="0">
                <a:solidFill>
                  <a:srgbClr val="31356E"/>
                </a:solidFill>
                <a:latin typeface="Evolventa Bold"/>
              </a:rPr>
              <a:t>"УСПЕХ ГОДА - </a:t>
            </a:r>
            <a:r>
              <a:rPr lang="en-US" sz="4856" dirty="0" smtClean="0">
                <a:solidFill>
                  <a:srgbClr val="31356E"/>
                </a:solidFill>
                <a:latin typeface="Evolventa Bold"/>
              </a:rPr>
              <a:t>202</a:t>
            </a:r>
            <a:r>
              <a:rPr lang="ru-RU" sz="4856" dirty="0" smtClean="0">
                <a:solidFill>
                  <a:srgbClr val="31356E"/>
                </a:solidFill>
                <a:latin typeface="Evolventa Bold"/>
              </a:rPr>
              <a:t>2</a:t>
            </a:r>
            <a:r>
              <a:rPr lang="en-US" sz="4856" dirty="0" smtClean="0">
                <a:solidFill>
                  <a:srgbClr val="31356E"/>
                </a:solidFill>
                <a:latin typeface="Evolventa Bold"/>
              </a:rPr>
              <a:t>"</a:t>
            </a:r>
            <a:endParaRPr lang="en-US" sz="4856" dirty="0">
              <a:solidFill>
                <a:srgbClr val="31356E"/>
              </a:solidFill>
              <a:latin typeface="Evolventa Bold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896" y="1630427"/>
            <a:ext cx="9891938" cy="749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52" y="3234683"/>
            <a:ext cx="5196406" cy="6794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3699972">
            <a:off x="-1965129" y="-3897897"/>
            <a:ext cx="17153606" cy="1630039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863466" y="-1"/>
            <a:ext cx="12411183" cy="988381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025981" y="663699"/>
            <a:ext cx="12123361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2"/>
              </a:lnSpc>
            </a:pPr>
            <a:r>
              <a:rPr lang="ru-RU" sz="5400" b="1" dirty="0" smtClean="0">
                <a:solidFill>
                  <a:srgbClr val="31356E"/>
                </a:solidFill>
                <a:latin typeface="Evolventa"/>
              </a:rPr>
              <a:t>Военно-патриотическая работа.</a:t>
            </a:r>
          </a:p>
          <a:p>
            <a:pPr algn="ctr">
              <a:lnSpc>
                <a:spcPts val="4882"/>
              </a:lnSpc>
            </a:pPr>
            <a:endParaRPr lang="ru-RU" sz="5400" b="1" dirty="0" smtClean="0">
              <a:solidFill>
                <a:srgbClr val="31356E"/>
              </a:solidFill>
              <a:latin typeface="Evolventa"/>
            </a:endParaRPr>
          </a:p>
          <a:p>
            <a:pPr algn="ctr">
              <a:lnSpc>
                <a:spcPts val="4882"/>
              </a:lnSpc>
            </a:pPr>
            <a:r>
              <a:rPr lang="ru-RU" sz="5400" b="1" dirty="0" smtClean="0">
                <a:solidFill>
                  <a:srgbClr val="31356E"/>
                </a:solidFill>
                <a:latin typeface="Evolventa"/>
              </a:rPr>
              <a:t>96%</a:t>
            </a:r>
            <a:r>
              <a:rPr lang="ru-RU" sz="5400" b="1" dirty="0">
                <a:solidFill>
                  <a:srgbClr val="31356E"/>
                </a:solidFill>
                <a:latin typeface="Evolventa"/>
              </a:rPr>
              <a:t> учащихся</a:t>
            </a:r>
            <a:endParaRPr lang="en-US" sz="5400" b="1" dirty="0">
              <a:solidFill>
                <a:srgbClr val="31356E"/>
              </a:solidFill>
              <a:latin typeface="Evolventa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543045" y="2676915"/>
            <a:ext cx="1108923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Evolventa" panose="020B0604020202020204" charset="0"/>
                <a:ea typeface="Times New Roman" pitchFamily="18" charset="0"/>
                <a:cs typeface="Times New Roman" pitchFamily="18" charset="0"/>
              </a:rPr>
              <a:t>ОРГАНИЗАЦИЯ МЕРОПРИЯТИЙ ПАТРИОТИЧЕСКОЙ НАПРАВЛЕННОСТИ;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Evolventa" panose="020B060402020202020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Evolventa" panose="020B0604020202020204" charset="0"/>
                <a:ea typeface="Times New Roman" pitchFamily="18" charset="0"/>
                <a:cs typeface="Times New Roman" pitchFamily="18" charset="0"/>
              </a:rPr>
              <a:t>КРАЕВЕДЧЕСКАЯ РАБОТА НА БАЗЕ ДЕЯТЕЛЬНОСТИ ШКОЛЬНОГО КРАЕВЕДЧЕСКОГО МУЗЕЯ;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Evolventa" panose="020B060402020202020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Evolventa" panose="020B0604020202020204" charset="0"/>
                <a:ea typeface="Times New Roman" pitchFamily="18" charset="0"/>
                <a:cs typeface="Times New Roman" pitchFamily="18" charset="0"/>
              </a:rPr>
              <a:t>ОРГАНИЗАЦИЯ ДЕЯТЕЛЬНОСТИ В РДШ;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Evolventa" panose="020B060402020202020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Evolventa" panose="020B0604020202020204" charset="0"/>
                <a:ea typeface="Times New Roman" pitchFamily="18" charset="0"/>
                <a:cs typeface="Times New Roman" pitchFamily="18" charset="0"/>
              </a:rPr>
              <a:t>ОРГАНИЗАЦИЯ ДЕЯТЕЛЬНОСТИ ЮНЫХ ИНСПЕКТОРОВ ДОРОЖНОГО ДВИЖЕНИЯ;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Evolventa" panose="020B060402020202020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Evolventa" panose="020B0604020202020204" charset="0"/>
                <a:ea typeface="Times New Roman" pitchFamily="18" charset="0"/>
                <a:cs typeface="Times New Roman" pitchFamily="18" charset="0"/>
              </a:rPr>
              <a:t>ОРГАНИЗАЦИЯ ДЕЯТЕЛЬНОСТИ ЮНАРМИИ.</a:t>
            </a:r>
            <a:endParaRPr kumimoji="0" lang="ru-RU" alt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Evolventa" panose="020B0604020202020204" charset="0"/>
            </a:endParaRPr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63466" y="7231732"/>
            <a:ext cx="12395696" cy="42372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6333" y="4608000"/>
            <a:ext cx="8446773" cy="61968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9"/>
          <a:stretch/>
        </p:blipFill>
        <p:spPr>
          <a:xfrm>
            <a:off x="-1003714" y="0"/>
            <a:ext cx="6869469" cy="5114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189747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-2233264" y="390972"/>
            <a:ext cx="9807782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427"/>
              </a:lnSpc>
            </a:pPr>
            <a:r>
              <a:rPr lang="en-US" sz="7856" dirty="0">
                <a:solidFill>
                  <a:schemeClr val="bg1"/>
                </a:solidFill>
                <a:latin typeface="Evolventa Bold"/>
              </a:rPr>
              <a:t>ЭКОНОМИКА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913" y="-28211"/>
            <a:ext cx="3621087" cy="34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27" y="1973588"/>
            <a:ext cx="13033449" cy="6856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3608496" y="823021"/>
            <a:ext cx="3672408" cy="91572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9639" y1="41484" x2="29639" y2="41484"/>
                        <a14:foregroundMark x1="30127" y1="62734" x2="30127" y2="62734"/>
                        <a14:foregroundMark x1="28613" y1="69219" x2="28613" y2="69219"/>
                        <a14:foregroundMark x1="42090" y1="63828" x2="42090" y2="63828"/>
                        <a14:foregroundMark x1="37207" y1="70859" x2="37207" y2="70859"/>
                        <a14:foregroundMark x1="32666" y1="74375" x2="32666" y2="74375"/>
                        <a14:foregroundMark x1="50146" y1="68984" x2="50146" y2="68984"/>
                        <a14:foregroundMark x1="31836" y1="27734" x2="31836" y2="27734"/>
                        <a14:foregroundMark x1="70020" y1="72422" x2="70020" y2="72422"/>
                        <a14:backgroundMark x1="47998" y1="45000" x2="47998" y2="45000"/>
                        <a14:backgroundMark x1="48145" y1="61719" x2="48145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360" y="5863581"/>
            <a:ext cx="6649419" cy="4423420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607496" y="-338468"/>
            <a:ext cx="12411183" cy="98838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03440" y="-31531"/>
            <a:ext cx="9991972" cy="1129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Evolventa" panose="020B0604020202020204" charset="0"/>
              </a:rPr>
              <a:t>                   Акции: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Evolventa" panose="020B0604020202020204" charset="0"/>
              </a:rPr>
              <a:t>«</a:t>
            </a:r>
            <a:r>
              <a:rPr lang="ru-RU" sz="4400" b="1" dirty="0">
                <a:solidFill>
                  <a:srgbClr val="FF0000"/>
                </a:solidFill>
                <a:latin typeface="Evolventa" panose="020B0604020202020204" charset="0"/>
              </a:rPr>
              <a:t>Вахта Памяти</a:t>
            </a:r>
            <a:r>
              <a:rPr lang="ru-RU" sz="4400" b="1" dirty="0" smtClean="0">
                <a:solidFill>
                  <a:srgbClr val="FF0000"/>
                </a:solidFill>
                <a:latin typeface="Evolventa" panose="020B0604020202020204" charset="0"/>
              </a:rPr>
              <a:t>»</a:t>
            </a:r>
          </a:p>
          <a:p>
            <a:pPr algn="ctr"/>
            <a:endParaRPr lang="ru-RU" sz="4400" b="1" dirty="0" smtClean="0">
              <a:solidFill>
                <a:srgbClr val="FF0000"/>
              </a:solidFill>
              <a:latin typeface="Evolventa" panose="020B0604020202020204" charset="0"/>
            </a:endParaRPr>
          </a:p>
          <a:p>
            <a:pPr lvl="0" algn="ctr"/>
            <a:r>
              <a:rPr lang="ru-RU" sz="4400" b="1" dirty="0">
                <a:solidFill>
                  <a:srgbClr val="FF0000"/>
                </a:solidFill>
                <a:latin typeface="Evolventa" panose="020B0604020202020204" charset="0"/>
              </a:rPr>
              <a:t>«Эстафета добрых дел»</a:t>
            </a:r>
          </a:p>
          <a:p>
            <a:pPr algn="ctr"/>
            <a:endParaRPr lang="ru-RU" sz="4400" b="1" dirty="0" smtClean="0">
              <a:solidFill>
                <a:srgbClr val="FF0000"/>
              </a:solidFill>
              <a:latin typeface="Evolventa" panose="020B0604020202020204" charset="0"/>
            </a:endParaRPr>
          </a:p>
          <a:p>
            <a:pPr algn="ctr"/>
            <a:r>
              <a:rPr lang="ru-RU" sz="4400" b="1" dirty="0">
                <a:solidFill>
                  <a:srgbClr val="FF0000"/>
                </a:solidFill>
                <a:latin typeface="Evolventa" panose="020B0604020202020204" charset="0"/>
              </a:rPr>
              <a:t>«Письмо </a:t>
            </a:r>
            <a:r>
              <a:rPr lang="ru-RU" sz="4400" b="1" dirty="0" smtClean="0">
                <a:solidFill>
                  <a:srgbClr val="FF0000"/>
                </a:solidFill>
                <a:latin typeface="Evolventa" panose="020B0604020202020204" charset="0"/>
              </a:rPr>
              <a:t>Победы»</a:t>
            </a:r>
          </a:p>
          <a:p>
            <a:pPr algn="ctr"/>
            <a:endParaRPr lang="ru-RU" sz="4400" b="1" dirty="0" smtClean="0">
              <a:solidFill>
                <a:srgbClr val="FF0000"/>
              </a:solidFill>
              <a:latin typeface="Evolventa" panose="020B0604020202020204" charset="0"/>
            </a:endParaRP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Evolventa" panose="020B0604020202020204" charset="0"/>
              </a:rPr>
              <a:t>«</a:t>
            </a:r>
            <a:r>
              <a:rPr lang="ru-RU" sz="4400" b="1" dirty="0">
                <a:solidFill>
                  <a:srgbClr val="FF0000"/>
                </a:solidFill>
                <a:latin typeface="Evolventa" panose="020B0604020202020204" charset="0"/>
              </a:rPr>
              <a:t>Сад Победы</a:t>
            </a:r>
            <a:r>
              <a:rPr lang="ru-RU" sz="4400" b="1" dirty="0" smtClean="0">
                <a:solidFill>
                  <a:srgbClr val="FF0000"/>
                </a:solidFill>
                <a:latin typeface="Evolventa" panose="020B0604020202020204" charset="0"/>
              </a:rPr>
              <a:t>»</a:t>
            </a:r>
          </a:p>
          <a:p>
            <a:pPr algn="ctr"/>
            <a:endParaRPr lang="ru-RU" sz="4400" b="1" dirty="0" smtClean="0">
              <a:solidFill>
                <a:srgbClr val="FF0000"/>
              </a:solidFill>
              <a:latin typeface="Evolventa" panose="020B0604020202020204" charset="0"/>
            </a:endParaRPr>
          </a:p>
          <a:p>
            <a:pPr algn="ctr"/>
            <a:r>
              <a:rPr lang="ru-RU" sz="4400" b="1" dirty="0">
                <a:solidFill>
                  <a:srgbClr val="FF0000"/>
                </a:solidFill>
                <a:latin typeface="Evolventa" panose="020B0604020202020204" charset="0"/>
              </a:rPr>
              <a:t>«Вяжем вместе</a:t>
            </a:r>
            <a:r>
              <a:rPr lang="ru-RU" sz="4400" b="1" dirty="0" smtClean="0">
                <a:solidFill>
                  <a:srgbClr val="FF0000"/>
                </a:solidFill>
                <a:latin typeface="Evolventa" panose="020B0604020202020204" charset="0"/>
              </a:rPr>
              <a:t>»</a:t>
            </a:r>
          </a:p>
          <a:p>
            <a:pPr algn="ctr"/>
            <a:endParaRPr lang="ru-RU" sz="4400" b="1" dirty="0" smtClean="0">
              <a:solidFill>
                <a:srgbClr val="FF0000"/>
              </a:solidFill>
              <a:latin typeface="Evolventa" panose="020B0604020202020204" charset="0"/>
            </a:endParaRPr>
          </a:p>
          <a:p>
            <a:pPr algn="ctr"/>
            <a:r>
              <a:rPr lang="ru-RU" sz="4400" b="1" dirty="0">
                <a:solidFill>
                  <a:srgbClr val="FF0000"/>
                </a:solidFill>
                <a:latin typeface="Evolventa" panose="020B0604020202020204" charset="0"/>
              </a:rPr>
              <a:t>«Мы вместе</a:t>
            </a:r>
            <a:r>
              <a:rPr lang="ru-RU" sz="4400" b="1" dirty="0" smtClean="0">
                <a:solidFill>
                  <a:srgbClr val="FF0000"/>
                </a:solidFill>
                <a:latin typeface="Evolventa" panose="020B0604020202020204" charset="0"/>
              </a:rPr>
              <a:t>» </a:t>
            </a:r>
          </a:p>
          <a:p>
            <a:pPr algn="ctr"/>
            <a:endParaRPr lang="ru-RU" sz="4400" b="1" dirty="0" smtClean="0">
              <a:solidFill>
                <a:srgbClr val="FF0000"/>
              </a:solidFill>
              <a:latin typeface="Evolventa" panose="020B0604020202020204" charset="0"/>
            </a:endParaRP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Evolventa" panose="020B0604020202020204" charset="0"/>
              </a:rPr>
              <a:t>«Письмо солдату</a:t>
            </a:r>
          </a:p>
          <a:p>
            <a:endParaRPr lang="ru-RU" sz="5400" dirty="0" smtClean="0">
              <a:solidFill>
                <a:srgbClr val="002060"/>
              </a:solidFill>
              <a:latin typeface="Evolventa" panose="020B0604020202020204" charset="0"/>
            </a:endParaRPr>
          </a:p>
          <a:p>
            <a:endParaRPr lang="ru-RU" sz="4800" dirty="0">
              <a:solidFill>
                <a:srgbClr val="002060"/>
              </a:solidFill>
              <a:latin typeface="Evolventa" panose="020B060402020202020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 rot="5400000">
            <a:off x="422101" y="242110"/>
            <a:ext cx="1323273" cy="1321156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396" y="4279404"/>
            <a:ext cx="6007596" cy="6007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25" y="4603440"/>
            <a:ext cx="5812436" cy="5812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4" y="241051"/>
            <a:ext cx="5801883" cy="4351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818" y="374841"/>
            <a:ext cx="6125748" cy="4083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480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632494" y="221378"/>
            <a:ext cx="12411183" cy="988381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422101" y="242110"/>
            <a:ext cx="1323273" cy="1321156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8" name="TextBox 7"/>
          <p:cNvSpPr txBox="1"/>
          <p:nvPr/>
        </p:nvSpPr>
        <p:spPr>
          <a:xfrm>
            <a:off x="1083736" y="784017"/>
            <a:ext cx="12506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  <a:latin typeface="Evolventa Bold" panose="020B0604020202020204" charset="0"/>
              </a:rPr>
              <a:t>ВОЕННО - ПАТРИОТИЧЕСКИЕ МЕРОПРИЯТИЯ </a:t>
            </a:r>
            <a:endParaRPr lang="ru-RU" sz="4400" dirty="0">
              <a:solidFill>
                <a:srgbClr val="002060"/>
              </a:solidFill>
              <a:latin typeface="Evolventa Bold" panose="020B06040202020202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23120" y="2191172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  <a:latin typeface="Evolventa Bold" panose="020B0604020202020204" charset="0"/>
              </a:rPr>
              <a:t>«Зарница»</a:t>
            </a:r>
            <a:endParaRPr lang="ru-RU" sz="4400" dirty="0">
              <a:solidFill>
                <a:srgbClr val="002060"/>
              </a:solidFill>
              <a:latin typeface="Evolventa Bold" panose="020B060402020202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38085" y="1709849"/>
            <a:ext cx="68748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Evolventa Bold" panose="020B0604020202020204" charset="0"/>
              </a:rPr>
              <a:t>День памяти Героя Советского Союза </a:t>
            </a:r>
          </a:p>
          <a:p>
            <a:pPr algn="ctr"/>
            <a:r>
              <a:rPr lang="ru-RU" sz="4400" dirty="0" smtClean="0">
                <a:solidFill>
                  <a:srgbClr val="002060"/>
                </a:solidFill>
                <a:latin typeface="Evolventa Bold" panose="020B0604020202020204" charset="0"/>
              </a:rPr>
              <a:t>М.Д. Корнилова</a:t>
            </a:r>
            <a:endParaRPr lang="ru-RU" sz="4400" dirty="0">
              <a:solidFill>
                <a:srgbClr val="002060"/>
              </a:solidFill>
              <a:latin typeface="Evolventa Bold" panose="020B060402020202020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436" y="5068370"/>
            <a:ext cx="7551683" cy="5663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87" y="3778535"/>
            <a:ext cx="7004529" cy="5253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23" t="-2116" r="13423" b="2116"/>
          <a:stretch/>
        </p:blipFill>
        <p:spPr>
          <a:xfrm>
            <a:off x="-1369168" y="3199284"/>
            <a:ext cx="8747265" cy="58326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148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21" y="246956"/>
            <a:ext cx="4975667" cy="844227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 rot="5400000">
            <a:off x="-1059" y="1060"/>
            <a:ext cx="1323273" cy="1321156"/>
            <a:chOff x="-1156728" y="2030621"/>
            <a:chExt cx="6350000" cy="6339840"/>
          </a:xfrm>
        </p:grpSpPr>
        <p:sp>
          <p:nvSpPr>
            <p:cNvPr id="5" name="Freeform 4"/>
            <p:cNvSpPr/>
            <p:nvPr/>
          </p:nvSpPr>
          <p:spPr>
            <a:xfrm>
              <a:off x="-1156728" y="2030621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6" name="Freeform 4"/>
          <p:cNvSpPr/>
          <p:nvPr/>
        </p:nvSpPr>
        <p:spPr>
          <a:xfrm rot="16200000">
            <a:off x="16965786" y="8964786"/>
            <a:ext cx="1323273" cy="1321156"/>
          </a:xfrm>
          <a:custGeom>
            <a:avLst/>
            <a:gdLst/>
            <a:ahLst/>
            <a:cxnLst/>
            <a:rect l="l" t="t" r="r" b="b"/>
            <a:pathLst>
              <a:path w="6350000" h="6339840">
                <a:moveTo>
                  <a:pt x="6350000" y="6339840"/>
                </a:moveTo>
                <a:lnTo>
                  <a:pt x="0" y="6339840"/>
                </a:lnTo>
                <a:lnTo>
                  <a:pt x="0" y="0"/>
                </a:lnTo>
                <a:lnTo>
                  <a:pt x="6350000" y="6339840"/>
                </a:lnTo>
                <a:close/>
              </a:path>
            </a:pathLst>
          </a:custGeom>
          <a:solidFill>
            <a:srgbClr val="004AAD"/>
          </a:solidFill>
        </p:spPr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6701" y1="25468" x2="23173" y2="69335"/>
                        <a14:backgroundMark x1="32777" y1="82328" x2="32777" y2="82328"/>
                        <a14:backgroundMark x1="13674" y1="79418" x2="85073" y2="79418"/>
                        <a14:backgroundMark x1="18998" y1="82952" x2="89875" y2="86486"/>
                        <a14:backgroundMark x1="18476" y1="77651" x2="9499" y2="88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849" y="-689148"/>
            <a:ext cx="5741903" cy="56407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752" y="246956"/>
            <a:ext cx="6048672" cy="6950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53" y="3450298"/>
            <a:ext cx="5393244" cy="6317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0356597">
            <a:off x="-2123952" y="6192980"/>
            <a:ext cx="14466355" cy="599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3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22101" y="242110"/>
            <a:ext cx="1323273" cy="1321156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731327" y="2672185"/>
            <a:ext cx="4781129" cy="3113207"/>
            <a:chOff x="0" y="0"/>
            <a:chExt cx="3272790" cy="213106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72790" cy="2131060"/>
            </a:xfrm>
            <a:custGeom>
              <a:avLst/>
              <a:gdLst/>
              <a:ahLst/>
              <a:cxnLst/>
              <a:rect l="l" t="t" r="r" b="b"/>
              <a:pathLst>
                <a:path w="3272790" h="2131060">
                  <a:moveTo>
                    <a:pt x="0" y="0"/>
                  </a:moveTo>
                  <a:lnTo>
                    <a:pt x="2767330" y="0"/>
                  </a:lnTo>
                  <a:cubicBezTo>
                    <a:pt x="3046730" y="0"/>
                    <a:pt x="3272790" y="226060"/>
                    <a:pt x="3272790" y="505460"/>
                  </a:cubicBezTo>
                  <a:lnTo>
                    <a:pt x="3272790" y="505460"/>
                  </a:lnTo>
                  <a:lnTo>
                    <a:pt x="3272790" y="2131060"/>
                  </a:lnTo>
                  <a:lnTo>
                    <a:pt x="3272790" y="2131060"/>
                  </a:lnTo>
                  <a:lnTo>
                    <a:pt x="0" y="2131060"/>
                  </a:lnTo>
                  <a:lnTo>
                    <a:pt x="0" y="21310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738" b="-7738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310239" y="1812509"/>
            <a:ext cx="4421090" cy="2924937"/>
            <a:chOff x="0" y="0"/>
            <a:chExt cx="3026335" cy="200218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26335" cy="2002185"/>
            </a:xfrm>
            <a:custGeom>
              <a:avLst/>
              <a:gdLst/>
              <a:ahLst/>
              <a:cxnLst/>
              <a:rect l="l" t="t" r="r" b="b"/>
              <a:pathLst>
                <a:path w="3272790" h="2131060">
                  <a:moveTo>
                    <a:pt x="0" y="0"/>
                  </a:moveTo>
                  <a:lnTo>
                    <a:pt x="2767330" y="0"/>
                  </a:lnTo>
                  <a:cubicBezTo>
                    <a:pt x="3046730" y="0"/>
                    <a:pt x="3272790" y="226060"/>
                    <a:pt x="3272790" y="505460"/>
                  </a:cubicBezTo>
                  <a:lnTo>
                    <a:pt x="3272790" y="505460"/>
                  </a:lnTo>
                  <a:lnTo>
                    <a:pt x="3272790" y="2131060"/>
                  </a:lnTo>
                  <a:lnTo>
                    <a:pt x="3272790" y="2131060"/>
                  </a:lnTo>
                  <a:lnTo>
                    <a:pt x="0" y="2131060"/>
                  </a:lnTo>
                  <a:lnTo>
                    <a:pt x="0" y="21310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869" r="-5869"/>
              </a:stretch>
            </a:blip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34168" y="0"/>
            <a:ext cx="10673548" cy="531009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857324" y="214278"/>
            <a:ext cx="12897854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rgbClr val="31356E"/>
                </a:solidFill>
                <a:latin typeface="Evolventa Bold"/>
              </a:rPr>
              <a:t>ВОЕННО-ПАТРИОТИЧЕСКАЯ РАБОТА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5008" y="4732273"/>
            <a:ext cx="4095231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2400" b="1" dirty="0">
                <a:solidFill>
                  <a:srgbClr val="31356E"/>
                </a:solidFill>
                <a:latin typeface="Evolventa"/>
              </a:rPr>
              <a:t>КЛУБ БОЕВЫХ ЕДИНОБОРСТВ "ВИТЯЗЬ</a:t>
            </a:r>
            <a:r>
              <a:rPr lang="en-US" sz="2400" b="1" dirty="0" smtClean="0">
                <a:solidFill>
                  <a:srgbClr val="31356E"/>
                </a:solidFill>
                <a:latin typeface="Evolventa"/>
              </a:rPr>
              <a:t>"</a:t>
            </a:r>
            <a:endParaRPr lang="en-US" sz="2400" b="1" dirty="0">
              <a:solidFill>
                <a:srgbClr val="31356E"/>
              </a:solidFill>
              <a:latin typeface="Evolventa Bold"/>
            </a:endParaRPr>
          </a:p>
          <a:p>
            <a:pPr algn="ctr">
              <a:lnSpc>
                <a:spcPts val="3735"/>
              </a:lnSpc>
            </a:pPr>
            <a:r>
              <a:rPr lang="en-US" sz="2000" b="1" dirty="0" err="1">
                <a:solidFill>
                  <a:srgbClr val="31356E"/>
                </a:solidFill>
                <a:latin typeface="Evolventa"/>
              </a:rPr>
              <a:t>руководитель</a:t>
            </a:r>
            <a:endParaRPr lang="en-US" sz="2000" b="1" dirty="0">
              <a:solidFill>
                <a:srgbClr val="31356E"/>
              </a:solidFill>
              <a:latin typeface="Evolventa"/>
            </a:endParaRPr>
          </a:p>
          <a:p>
            <a:pPr algn="ctr">
              <a:lnSpc>
                <a:spcPts val="3735"/>
              </a:lnSpc>
            </a:pPr>
            <a:r>
              <a:rPr lang="en-US" sz="2000" b="1" dirty="0" err="1">
                <a:solidFill>
                  <a:srgbClr val="31356E"/>
                </a:solidFill>
                <a:latin typeface="Evolventa"/>
              </a:rPr>
              <a:t>Кавин</a:t>
            </a:r>
            <a:r>
              <a:rPr lang="en-US" sz="2000" b="1" dirty="0">
                <a:solidFill>
                  <a:srgbClr val="31356E"/>
                </a:solidFill>
                <a:latin typeface="Evolventa"/>
              </a:rPr>
              <a:t> С.В.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512456" y="6913837"/>
            <a:ext cx="4273253" cy="1424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2800" b="1" dirty="0">
                <a:solidFill>
                  <a:srgbClr val="31356E"/>
                </a:solidFill>
                <a:latin typeface="Evolventa"/>
              </a:rPr>
              <a:t>ВСК "ПАТРИОТ</a:t>
            </a:r>
            <a:r>
              <a:rPr lang="en-US" sz="2800" b="1" dirty="0" smtClean="0">
                <a:solidFill>
                  <a:srgbClr val="31356E"/>
                </a:solidFill>
                <a:latin typeface="Evolventa"/>
              </a:rPr>
              <a:t>"</a:t>
            </a:r>
            <a:endParaRPr lang="en-US" sz="2800" b="1" dirty="0">
              <a:solidFill>
                <a:srgbClr val="31356E"/>
              </a:solidFill>
              <a:latin typeface="Evolventa Bold"/>
            </a:endParaRPr>
          </a:p>
          <a:p>
            <a:pPr algn="ctr">
              <a:lnSpc>
                <a:spcPts val="3735"/>
              </a:lnSpc>
            </a:pPr>
            <a:r>
              <a:rPr lang="en-US" sz="2400" b="1" dirty="0" err="1">
                <a:solidFill>
                  <a:srgbClr val="31356E"/>
                </a:solidFill>
                <a:latin typeface="Evolventa"/>
              </a:rPr>
              <a:t>руководитель</a:t>
            </a:r>
            <a:endParaRPr lang="en-US" sz="2400" b="1" dirty="0">
              <a:solidFill>
                <a:srgbClr val="31356E"/>
              </a:solidFill>
              <a:latin typeface="Evolventa"/>
            </a:endParaRPr>
          </a:p>
          <a:p>
            <a:pPr algn="ctr">
              <a:lnSpc>
                <a:spcPts val="3735"/>
              </a:lnSpc>
            </a:pPr>
            <a:r>
              <a:rPr lang="en-US" sz="2400" b="1" dirty="0" err="1">
                <a:solidFill>
                  <a:srgbClr val="31356E"/>
                </a:solidFill>
                <a:latin typeface="Evolventa"/>
              </a:rPr>
              <a:t>Махалов</a:t>
            </a:r>
            <a:r>
              <a:rPr lang="en-US" sz="2400" b="1" dirty="0">
                <a:solidFill>
                  <a:srgbClr val="31356E"/>
                </a:solidFill>
                <a:latin typeface="Evolventa"/>
              </a:rPr>
              <a:t> Н.А.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968096" y="5891291"/>
            <a:ext cx="4263148" cy="1415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2400" b="1" dirty="0">
                <a:solidFill>
                  <a:srgbClr val="31356E"/>
                </a:solidFill>
                <a:latin typeface="Evolventa"/>
              </a:rPr>
              <a:t>ВПК "ЮНЫЙ ДЕСАНТНИК</a:t>
            </a:r>
            <a:r>
              <a:rPr lang="en-US" sz="2400" b="1" dirty="0" smtClean="0">
                <a:solidFill>
                  <a:srgbClr val="31356E"/>
                </a:solidFill>
                <a:latin typeface="Evolventa"/>
              </a:rPr>
              <a:t>"</a:t>
            </a:r>
            <a:endParaRPr lang="en-US" sz="2400" b="1" dirty="0">
              <a:solidFill>
                <a:srgbClr val="31356E"/>
              </a:solidFill>
              <a:latin typeface="Evolventa Bold"/>
            </a:endParaRPr>
          </a:p>
          <a:p>
            <a:pPr algn="ctr">
              <a:lnSpc>
                <a:spcPts val="3735"/>
              </a:lnSpc>
            </a:pPr>
            <a:r>
              <a:rPr lang="en-US" sz="2000" b="1" dirty="0" err="1">
                <a:solidFill>
                  <a:srgbClr val="31356E"/>
                </a:solidFill>
                <a:latin typeface="Evolventa"/>
              </a:rPr>
              <a:t>руководитель</a:t>
            </a:r>
            <a:endParaRPr lang="en-US" sz="2000" b="1" dirty="0">
              <a:solidFill>
                <a:srgbClr val="31356E"/>
              </a:solidFill>
              <a:latin typeface="Evolventa"/>
            </a:endParaRPr>
          </a:p>
          <a:p>
            <a:pPr algn="ctr">
              <a:lnSpc>
                <a:spcPts val="3735"/>
              </a:lnSpc>
            </a:pPr>
            <a:r>
              <a:rPr lang="en-US" sz="2000" b="1" dirty="0" err="1">
                <a:solidFill>
                  <a:srgbClr val="31356E"/>
                </a:solidFill>
                <a:latin typeface="Evolventa"/>
              </a:rPr>
              <a:t>Манилов</a:t>
            </a:r>
            <a:r>
              <a:rPr lang="en-US" sz="2000" b="1" dirty="0">
                <a:solidFill>
                  <a:srgbClr val="31356E"/>
                </a:solidFill>
                <a:latin typeface="Evolventa"/>
              </a:rPr>
              <a:t> П.Е.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5008" y="7637657"/>
            <a:ext cx="5897621" cy="1527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Evolventa" panose="020B0604020202020204" charset="0"/>
                <a:ea typeface="Times New Roman"/>
              </a:rPr>
              <a:t>ВОЕННО-СПОРТИВНЫЙ КЛУБ «ОТЕЧЕСТВО» ОГБПОУ «ПЛЕССКИЙ КОЛЛЕДЖ БИЗНЕСА И ТУРИЗМА»</a:t>
            </a:r>
            <a:endParaRPr lang="en-US" b="1" dirty="0">
              <a:solidFill>
                <a:srgbClr val="002060"/>
              </a:solidFill>
              <a:latin typeface="Evolventa" panose="020B060402020202020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9487" y="3858862"/>
            <a:ext cx="4600828" cy="30678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3" y="1370174"/>
            <a:ext cx="3988935" cy="29917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18"/>
          <p:cNvSpPr txBox="1"/>
          <p:nvPr/>
        </p:nvSpPr>
        <p:spPr>
          <a:xfrm>
            <a:off x="4310239" y="4741810"/>
            <a:ext cx="4385902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2400" b="1" dirty="0">
                <a:solidFill>
                  <a:srgbClr val="31356E"/>
                </a:solidFill>
                <a:latin typeface="Evolventa"/>
              </a:rPr>
              <a:t>КЛУБ БОЕВЫХ ЕДИНОБОРСТВ </a:t>
            </a:r>
            <a:endParaRPr lang="ru-RU" sz="2400" b="1" dirty="0" smtClean="0">
              <a:solidFill>
                <a:srgbClr val="31356E"/>
              </a:solidFill>
              <a:latin typeface="Evolventa"/>
            </a:endParaRPr>
          </a:p>
          <a:p>
            <a:pPr algn="ctr">
              <a:lnSpc>
                <a:spcPts val="4155"/>
              </a:lnSpc>
            </a:pPr>
            <a:r>
              <a:rPr lang="en-US" sz="2400" b="1" dirty="0" smtClean="0">
                <a:solidFill>
                  <a:srgbClr val="31356E"/>
                </a:solidFill>
                <a:latin typeface="Evolventa"/>
              </a:rPr>
              <a:t>"</a:t>
            </a:r>
            <a:r>
              <a:rPr lang="en-US" sz="2400" b="1" dirty="0">
                <a:solidFill>
                  <a:srgbClr val="31356E"/>
                </a:solidFill>
                <a:latin typeface="Evolventa"/>
              </a:rPr>
              <a:t>МОЛОДЫЕ ВЕТРА</a:t>
            </a:r>
            <a:r>
              <a:rPr lang="en-US" sz="2400" b="1" dirty="0" smtClean="0">
                <a:solidFill>
                  <a:srgbClr val="31356E"/>
                </a:solidFill>
                <a:latin typeface="Evolventa"/>
              </a:rPr>
              <a:t>"</a:t>
            </a:r>
            <a:endParaRPr lang="en-US" sz="2400" b="1" dirty="0">
              <a:solidFill>
                <a:srgbClr val="31356E"/>
              </a:solidFill>
              <a:latin typeface="Evolventa Bold"/>
            </a:endParaRPr>
          </a:p>
          <a:p>
            <a:pPr algn="ctr">
              <a:lnSpc>
                <a:spcPts val="3735"/>
              </a:lnSpc>
            </a:pPr>
            <a:r>
              <a:rPr lang="en-US" sz="2000" b="1" dirty="0" err="1">
                <a:solidFill>
                  <a:srgbClr val="31356E"/>
                </a:solidFill>
                <a:latin typeface="Evolventa"/>
              </a:rPr>
              <a:t>руководитель</a:t>
            </a:r>
            <a:endParaRPr lang="en-US" sz="2000" b="1" dirty="0">
              <a:solidFill>
                <a:srgbClr val="31356E"/>
              </a:solidFill>
              <a:latin typeface="Evolventa"/>
            </a:endParaRPr>
          </a:p>
          <a:p>
            <a:pPr algn="ctr">
              <a:lnSpc>
                <a:spcPts val="3735"/>
              </a:lnSpc>
            </a:pPr>
            <a:r>
              <a:rPr lang="en-US" sz="2000" b="1" dirty="0" err="1">
                <a:solidFill>
                  <a:srgbClr val="31356E"/>
                </a:solidFill>
                <a:latin typeface="Evolventa"/>
              </a:rPr>
              <a:t>Сычев</a:t>
            </a:r>
            <a:r>
              <a:rPr lang="en-US" sz="2000" b="1" dirty="0">
                <a:solidFill>
                  <a:srgbClr val="31356E"/>
                </a:solidFill>
                <a:latin typeface="Evolventa"/>
              </a:rPr>
              <a:t> Н.М.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88"/>
          <a:stretch/>
        </p:blipFill>
        <p:spPr>
          <a:xfrm>
            <a:off x="5845274" y="7306615"/>
            <a:ext cx="5437046" cy="29803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26949" y="0"/>
            <a:ext cx="6781172" cy="4559446"/>
            <a:chOff x="0" y="0"/>
            <a:chExt cx="1930400" cy="12979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0770989" y="5727554"/>
            <a:ext cx="5966715" cy="4559446"/>
            <a:chOff x="0" y="0"/>
            <a:chExt cx="1698548" cy="12979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98548" cy="1297940"/>
            </a:xfrm>
            <a:custGeom>
              <a:avLst/>
              <a:gdLst/>
              <a:ahLst/>
              <a:cxnLst/>
              <a:rect l="l" t="t" r="r" b="b"/>
              <a:pathLst>
                <a:path w="1698548" h="1297940">
                  <a:moveTo>
                    <a:pt x="0" y="0"/>
                  </a:moveTo>
                  <a:lnTo>
                    <a:pt x="849274" y="1297940"/>
                  </a:lnTo>
                  <a:lnTo>
                    <a:pt x="1698548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507982" y="-1051348"/>
            <a:ext cx="16225517" cy="13480700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496619" y="295275"/>
            <a:ext cx="8494748" cy="8494748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37846" y="116586"/>
              <a:ext cx="6274308" cy="6116828"/>
            </a:xfrm>
            <a:custGeom>
              <a:avLst/>
              <a:gdLst/>
              <a:ahLst/>
              <a:cxnLst/>
              <a:rect l="l" t="t" r="r" b="b"/>
              <a:pathLst>
                <a:path w="6274308" h="6116828">
                  <a:moveTo>
                    <a:pt x="3137154" y="0"/>
                  </a:moveTo>
                  <a:lnTo>
                    <a:pt x="621411" y="1211453"/>
                  </a:lnTo>
                  <a:lnTo>
                    <a:pt x="0" y="3933825"/>
                  </a:lnTo>
                  <a:lnTo>
                    <a:pt x="1741043" y="6116828"/>
                  </a:lnTo>
                  <a:lnTo>
                    <a:pt x="4533265" y="6116828"/>
                  </a:lnTo>
                  <a:lnTo>
                    <a:pt x="6274308" y="3933825"/>
                  </a:lnTo>
                  <a:lnTo>
                    <a:pt x="5652897" y="1211453"/>
                  </a:lnTo>
                  <a:close/>
                </a:path>
              </a:pathLst>
            </a:custGeom>
            <a:blipFill>
              <a:blip r:embed="rId3"/>
              <a:stretch>
                <a:fillRect l="-23135" r="-23135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421987" y="242224"/>
            <a:ext cx="1466243" cy="1463897"/>
            <a:chOff x="0" y="0"/>
            <a:chExt cx="6350000" cy="63398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887057" y="133350"/>
            <a:ext cx="10362636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КДН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3160" y="1544482"/>
            <a:ext cx="8403340" cy="864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2"/>
              </a:lnSpc>
            </a:pPr>
            <a:r>
              <a:rPr lang="en-US" sz="3351" dirty="0">
                <a:solidFill>
                  <a:srgbClr val="000000"/>
                </a:solidFill>
                <a:latin typeface="Evolventa"/>
              </a:rPr>
              <a:t>ВСЕГО НЕСОВЕРШЕННОЛЕТНИХ</a:t>
            </a:r>
          </a:p>
          <a:p>
            <a:pPr algn="ctr">
              <a:lnSpc>
                <a:spcPts val="4142"/>
              </a:lnSpc>
            </a:pPr>
            <a:r>
              <a:rPr lang="en-US" sz="3451" dirty="0" smtClean="0">
                <a:solidFill>
                  <a:srgbClr val="000000"/>
                </a:solidFill>
                <a:latin typeface="Evolventa Bold"/>
              </a:rPr>
              <a:t>4</a:t>
            </a:r>
            <a:r>
              <a:rPr lang="ru-RU" sz="3451" dirty="0" smtClean="0">
                <a:solidFill>
                  <a:srgbClr val="000000"/>
                </a:solidFill>
                <a:latin typeface="Evolventa Bold"/>
              </a:rPr>
              <a:t>333</a:t>
            </a:r>
            <a:r>
              <a:rPr lang="en-US" sz="3451" dirty="0" err="1" smtClean="0">
                <a:solidFill>
                  <a:srgbClr val="000000"/>
                </a:solidFill>
                <a:latin typeface="Evolventa Bold"/>
              </a:rPr>
              <a:t>чел</a:t>
            </a:r>
            <a:r>
              <a:rPr lang="en-US" sz="3451" dirty="0">
                <a:solidFill>
                  <a:srgbClr val="000000"/>
                </a:solidFill>
                <a:latin typeface="Evolventa Bold"/>
              </a:rPr>
              <a:t>.</a:t>
            </a:r>
          </a:p>
          <a:p>
            <a:pPr algn="ctr">
              <a:lnSpc>
                <a:spcPts val="4142"/>
              </a:lnSpc>
            </a:pPr>
            <a:endParaRPr dirty="0"/>
          </a:p>
          <a:p>
            <a:pPr algn="ctr">
              <a:lnSpc>
                <a:spcPts val="4022"/>
              </a:lnSpc>
            </a:pPr>
            <a:r>
              <a:rPr lang="en-US" sz="3351" dirty="0">
                <a:solidFill>
                  <a:srgbClr val="000000"/>
                </a:solidFill>
                <a:latin typeface="Evolventa"/>
              </a:rPr>
              <a:t>ВЕЛАСЬ ПРОФИЛАКТИЧЕСКАЯ ИНДИВИДУАЛЬНАЯ РАБОТА </a:t>
            </a:r>
          </a:p>
          <a:p>
            <a:pPr algn="ctr">
              <a:lnSpc>
                <a:spcPts val="4142"/>
              </a:lnSpc>
            </a:pPr>
            <a:r>
              <a:rPr lang="en-US" sz="3451" dirty="0" smtClean="0">
                <a:solidFill>
                  <a:srgbClr val="000000"/>
                </a:solidFill>
                <a:latin typeface="Evolventa Bold"/>
              </a:rPr>
              <a:t>1</a:t>
            </a:r>
            <a:r>
              <a:rPr lang="ru-RU" sz="3451" dirty="0" smtClean="0">
                <a:solidFill>
                  <a:srgbClr val="000000"/>
                </a:solidFill>
                <a:latin typeface="Evolventa Bold"/>
              </a:rPr>
              <a:t>2</a:t>
            </a:r>
            <a:r>
              <a:rPr lang="en-US" sz="3451" dirty="0" smtClean="0">
                <a:solidFill>
                  <a:srgbClr val="000000"/>
                </a:solidFill>
                <a:latin typeface="Evolventa Bold"/>
              </a:rPr>
              <a:t>7 </a:t>
            </a:r>
            <a:r>
              <a:rPr lang="en-US" sz="3451" dirty="0" err="1">
                <a:solidFill>
                  <a:srgbClr val="000000"/>
                </a:solidFill>
                <a:latin typeface="Evolventa Bold"/>
              </a:rPr>
              <a:t>чел</a:t>
            </a:r>
            <a:r>
              <a:rPr lang="en-US" sz="3451" dirty="0">
                <a:solidFill>
                  <a:srgbClr val="000000"/>
                </a:solidFill>
                <a:latin typeface="Evolventa Bold"/>
              </a:rPr>
              <a:t>.</a:t>
            </a:r>
          </a:p>
          <a:p>
            <a:pPr algn="ctr">
              <a:lnSpc>
                <a:spcPts val="4142"/>
              </a:lnSpc>
            </a:pPr>
            <a:endParaRPr dirty="0"/>
          </a:p>
          <a:p>
            <a:pPr algn="ctr">
              <a:lnSpc>
                <a:spcPts val="4022"/>
              </a:lnSpc>
            </a:pPr>
            <a:r>
              <a:rPr lang="en-US" sz="3351" dirty="0">
                <a:solidFill>
                  <a:srgbClr val="000000"/>
                </a:solidFill>
                <a:latin typeface="Evolventa"/>
              </a:rPr>
              <a:t>ПРЕКРАЩЕНА РАБОТА В ОТНОШЕНИИ</a:t>
            </a:r>
          </a:p>
          <a:p>
            <a:pPr algn="ctr">
              <a:lnSpc>
                <a:spcPts val="4142"/>
              </a:lnSpc>
            </a:pPr>
            <a:r>
              <a:rPr lang="ru-RU" sz="3451" dirty="0" smtClean="0">
                <a:solidFill>
                  <a:srgbClr val="000000"/>
                </a:solidFill>
                <a:latin typeface="Evolventa Bold"/>
              </a:rPr>
              <a:t>73</a:t>
            </a:r>
            <a:r>
              <a:rPr lang="en-US" sz="3451" dirty="0" smtClean="0">
                <a:solidFill>
                  <a:srgbClr val="000000"/>
                </a:solidFill>
                <a:latin typeface="Evolventa Bold"/>
              </a:rPr>
              <a:t> </a:t>
            </a:r>
            <a:r>
              <a:rPr lang="en-US" sz="3451" dirty="0" err="1">
                <a:solidFill>
                  <a:srgbClr val="000000"/>
                </a:solidFill>
                <a:latin typeface="Evolventa Bold"/>
              </a:rPr>
              <a:t>чел</a:t>
            </a:r>
            <a:r>
              <a:rPr lang="en-US" sz="3451" dirty="0">
                <a:solidFill>
                  <a:srgbClr val="000000"/>
                </a:solidFill>
                <a:latin typeface="Evolventa Bold"/>
              </a:rPr>
              <a:t>.</a:t>
            </a:r>
          </a:p>
          <a:p>
            <a:pPr algn="ctr">
              <a:lnSpc>
                <a:spcPts val="4142"/>
              </a:lnSpc>
            </a:pPr>
            <a:endParaRPr dirty="0"/>
          </a:p>
          <a:p>
            <a:pPr algn="ctr">
              <a:lnSpc>
                <a:spcPts val="4022"/>
              </a:lnSpc>
            </a:pPr>
            <a:r>
              <a:rPr lang="en-US" sz="3351" dirty="0">
                <a:solidFill>
                  <a:srgbClr val="000000"/>
                </a:solidFill>
                <a:latin typeface="Evolventa"/>
              </a:rPr>
              <a:t>СЕМЬИ В СОЦИАЛЬНО-ОПАСНОМ ПОЛОЖЕНИИ</a:t>
            </a:r>
          </a:p>
          <a:p>
            <a:pPr algn="ctr">
              <a:lnSpc>
                <a:spcPts val="4142"/>
              </a:lnSpc>
            </a:pPr>
            <a:r>
              <a:rPr lang="en-US" sz="3451" dirty="0" smtClean="0">
                <a:solidFill>
                  <a:srgbClr val="000000"/>
                </a:solidFill>
                <a:latin typeface="Evolventa Bold"/>
              </a:rPr>
              <a:t>1</a:t>
            </a:r>
            <a:r>
              <a:rPr lang="ru-RU" sz="3451" dirty="0" smtClean="0">
                <a:solidFill>
                  <a:srgbClr val="000000"/>
                </a:solidFill>
                <a:latin typeface="Evolventa Bold"/>
              </a:rPr>
              <a:t>2</a:t>
            </a:r>
            <a:r>
              <a:rPr lang="en-US" sz="3451" dirty="0" smtClean="0">
                <a:solidFill>
                  <a:srgbClr val="000000"/>
                </a:solidFill>
                <a:latin typeface="Evolventa Bold"/>
              </a:rPr>
              <a:t> </a:t>
            </a:r>
            <a:r>
              <a:rPr lang="en-US" sz="3451" dirty="0" err="1">
                <a:solidFill>
                  <a:srgbClr val="000000"/>
                </a:solidFill>
                <a:latin typeface="Evolventa Bold"/>
              </a:rPr>
              <a:t>семей</a:t>
            </a:r>
            <a:endParaRPr lang="en-US" sz="3451" dirty="0">
              <a:solidFill>
                <a:srgbClr val="000000"/>
              </a:solidFill>
              <a:latin typeface="Evolventa Bold"/>
            </a:endParaRPr>
          </a:p>
          <a:p>
            <a:pPr algn="ctr">
              <a:lnSpc>
                <a:spcPts val="3847"/>
              </a:lnSpc>
            </a:pPr>
            <a:endParaRPr dirty="0"/>
          </a:p>
          <a:p>
            <a:pPr algn="ctr">
              <a:lnSpc>
                <a:spcPts val="4022"/>
              </a:lnSpc>
            </a:pPr>
            <a:r>
              <a:rPr lang="en-US" sz="3351" dirty="0">
                <a:solidFill>
                  <a:srgbClr val="000000"/>
                </a:solidFill>
                <a:latin typeface="Evolventa"/>
              </a:rPr>
              <a:t>ПРЕКРАЩЕНА РАБОТА В ОТНОШЕНИИ</a:t>
            </a:r>
          </a:p>
          <a:p>
            <a:pPr algn="ctr">
              <a:lnSpc>
                <a:spcPts val="4142"/>
              </a:lnSpc>
            </a:pPr>
            <a:r>
              <a:rPr lang="ru-RU" sz="3451" dirty="0" smtClean="0">
                <a:solidFill>
                  <a:srgbClr val="000000"/>
                </a:solidFill>
                <a:latin typeface="Evolventa Bold"/>
              </a:rPr>
              <a:t>27</a:t>
            </a:r>
            <a:r>
              <a:rPr lang="en-US" sz="3451" dirty="0" smtClean="0">
                <a:solidFill>
                  <a:srgbClr val="000000"/>
                </a:solidFill>
                <a:latin typeface="Evolventa Bold"/>
              </a:rPr>
              <a:t> </a:t>
            </a:r>
            <a:r>
              <a:rPr lang="en-US" sz="3451" dirty="0" err="1">
                <a:solidFill>
                  <a:srgbClr val="000000"/>
                </a:solidFill>
                <a:latin typeface="Evolventa Bold"/>
              </a:rPr>
              <a:t>семей</a:t>
            </a:r>
            <a:endParaRPr lang="en-US" sz="3451" dirty="0">
              <a:solidFill>
                <a:srgbClr val="000000"/>
              </a:solidFill>
              <a:latin typeface="Evolventa Bold"/>
            </a:endParaRPr>
          </a:p>
          <a:p>
            <a:pPr>
              <a:lnSpc>
                <a:spcPts val="2615"/>
              </a:lnSpc>
            </a:pPr>
            <a:endParaRPr dirty="0"/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24599" y="-583632"/>
            <a:ext cx="3513280" cy="35132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848031" y="256895"/>
            <a:ext cx="8450915" cy="71448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800000">
            <a:off x="32048" y="3185308"/>
            <a:ext cx="8450915" cy="714486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551872" y="133350"/>
            <a:ext cx="12609560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НАЦИОНАЛЬНЫЙ ПРОЕКТ "КУЛЬТУРА"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51872" y="904875"/>
            <a:ext cx="14592319" cy="565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2"/>
              </a:lnSpc>
            </a:pPr>
            <a:r>
              <a:rPr lang="en-US" sz="4068" dirty="0">
                <a:solidFill>
                  <a:srgbClr val="31356E"/>
                </a:solidFill>
                <a:latin typeface="Evolventa"/>
              </a:rPr>
              <a:t>РЕГИОНАЛЬНЫЙ ПРОЕКТ  </a:t>
            </a:r>
            <a:r>
              <a:rPr lang="en-US" sz="4068" dirty="0" smtClean="0">
                <a:solidFill>
                  <a:srgbClr val="31356E"/>
                </a:solidFill>
                <a:latin typeface="Evolventa"/>
              </a:rPr>
              <a:t>«</a:t>
            </a:r>
            <a:r>
              <a:rPr lang="ru-RU" sz="4068" dirty="0" smtClean="0">
                <a:solidFill>
                  <a:srgbClr val="31356E"/>
                </a:solidFill>
                <a:latin typeface="Evolventa"/>
              </a:rPr>
              <a:t>Творческие люди</a:t>
            </a:r>
            <a:r>
              <a:rPr lang="en-US" sz="4068" dirty="0" smtClean="0">
                <a:solidFill>
                  <a:srgbClr val="31356E"/>
                </a:solidFill>
                <a:latin typeface="Evolventa"/>
              </a:rPr>
              <a:t>"</a:t>
            </a:r>
            <a:endParaRPr lang="en-US" sz="4068" dirty="0">
              <a:solidFill>
                <a:srgbClr val="31356E"/>
              </a:solidFill>
              <a:latin typeface="Evolvent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48" y="2357304"/>
            <a:ext cx="9478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Evolventa" panose="020B0604020202020204" charset="0"/>
              </a:rPr>
              <a:t>ЛУЧШИЙ РАБОТНИК КУЛЬТУРЫ- ДИРЕКТОР СДК С.УТЕС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Evolventa" panose="020B0604020202020204" charset="0"/>
              </a:rPr>
              <a:t>ИВАНЕНКО ЕЛЕНА</a:t>
            </a:r>
            <a:r>
              <a:rPr lang="ru-RU" sz="2400" b="1" dirty="0" smtClean="0">
                <a:solidFill>
                  <a:srgbClr val="002060"/>
                </a:solidFill>
                <a:latin typeface="Evolventa" panose="020B0604020202020204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398038" y="2603525"/>
            <a:ext cx="75754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Evolventa" panose="020B0604020202020204" charset="0"/>
              </a:rPr>
              <a:t>ЛУЧШЕЕ УЧРЕЖДЕНИЕ КУЛЬТУРЫ КДЦ «ИНГАРЬ» </a:t>
            </a:r>
            <a:endParaRPr lang="ru-RU" sz="3200" b="1" dirty="0">
              <a:solidFill>
                <a:srgbClr val="002060"/>
              </a:solidFill>
              <a:latin typeface="Evolventa" panose="020B0604020202020204" charset="0"/>
            </a:endParaRPr>
          </a:p>
        </p:txBody>
      </p:sp>
      <p:pic>
        <p:nvPicPr>
          <p:cNvPr id="10" name="Рисунок 9" descr="C:\Users\KULTWork01\Downloads\IMG_027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16" y="3905313"/>
            <a:ext cx="4947207" cy="6524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0"/>
          <a:stretch/>
        </p:blipFill>
        <p:spPr>
          <a:xfrm>
            <a:off x="10584160" y="3729936"/>
            <a:ext cx="7203215" cy="6557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281696" y="4277556"/>
            <a:ext cx="3457406" cy="34574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952999" y="211436"/>
            <a:ext cx="411480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548312" y="7795281"/>
            <a:ext cx="2520256" cy="2520256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004AAD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1000" y="579527"/>
            <a:ext cx="2733181" cy="20623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0999" y="5359692"/>
            <a:ext cx="2733181" cy="20623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1000" y="2967732"/>
            <a:ext cx="2733181" cy="20623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1000" y="7734963"/>
            <a:ext cx="2733181" cy="20623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144000" y="579527"/>
            <a:ext cx="9305465" cy="930546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2006707" y="979098"/>
            <a:ext cx="3418585" cy="257947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519310" y="4207564"/>
            <a:ext cx="8393380" cy="1170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3"/>
              </a:lnSpc>
            </a:pPr>
            <a:r>
              <a:rPr lang="en-US" sz="2968">
                <a:solidFill>
                  <a:srgbClr val="FFFFFF"/>
                </a:solidFill>
                <a:latin typeface="Evolventa"/>
              </a:rPr>
              <a:t>КОЛИЧЕСТВО ПОСЕЩЕНИЙ БИБЛИОТЕК</a:t>
            </a:r>
          </a:p>
          <a:p>
            <a:pPr algn="ctr">
              <a:lnSpc>
                <a:spcPts val="4393"/>
              </a:lnSpc>
            </a:pPr>
            <a:endParaRPr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12006707" y="5595992"/>
            <a:ext cx="3418585" cy="257947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15415" y="1158672"/>
            <a:ext cx="1265835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31"/>
              </a:lnSpc>
            </a:pPr>
            <a:r>
              <a:rPr lang="en-US" sz="4301" spc="64" dirty="0" smtClean="0">
                <a:solidFill>
                  <a:srgbClr val="004AAD"/>
                </a:solidFill>
                <a:latin typeface="Evolventa Bold"/>
              </a:rPr>
              <a:t>2</a:t>
            </a:r>
            <a:r>
              <a:rPr lang="ru-RU" sz="4301" spc="64" dirty="0" smtClean="0">
                <a:solidFill>
                  <a:srgbClr val="004AAD"/>
                </a:solidFill>
                <a:latin typeface="Evolventa Bold"/>
              </a:rPr>
              <a:t>231</a:t>
            </a:r>
            <a:endParaRPr lang="en-US" sz="4301" spc="64" dirty="0">
              <a:solidFill>
                <a:srgbClr val="004AAD"/>
              </a:solidFill>
              <a:latin typeface="Evolventa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19602" y="3576286"/>
            <a:ext cx="1623022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31"/>
              </a:lnSpc>
            </a:pPr>
            <a:r>
              <a:rPr lang="ru-RU" sz="3600" spc="64" dirty="0" smtClean="0">
                <a:solidFill>
                  <a:srgbClr val="004AAD"/>
                </a:solidFill>
                <a:latin typeface="Evolventa Bold"/>
              </a:rPr>
              <a:t>128445</a:t>
            </a:r>
            <a:endParaRPr lang="en-US" sz="3600" spc="64" dirty="0">
              <a:solidFill>
                <a:srgbClr val="004AAD"/>
              </a:solidFill>
              <a:latin typeface="Evolventa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98196" y="5814077"/>
            <a:ext cx="2081108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31"/>
              </a:lnSpc>
            </a:pPr>
            <a:r>
              <a:rPr lang="ru-RU" sz="3600" spc="64" dirty="0" smtClean="0">
                <a:solidFill>
                  <a:srgbClr val="004AAD"/>
                </a:solidFill>
                <a:latin typeface="Evolventa Bold"/>
              </a:rPr>
              <a:t>30,3</a:t>
            </a:r>
            <a:endParaRPr lang="en-US" sz="3600" spc="64" dirty="0">
              <a:solidFill>
                <a:srgbClr val="004AAD"/>
              </a:solidFill>
              <a:latin typeface="Evolventa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19602" y="6537772"/>
            <a:ext cx="1623022" cy="462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1"/>
              </a:lnSpc>
            </a:pPr>
            <a:r>
              <a:rPr lang="en-US" sz="2701" spc="40" dirty="0" err="1">
                <a:solidFill>
                  <a:srgbClr val="004AAD"/>
                </a:solidFill>
                <a:latin typeface="Evolventa Bold"/>
              </a:rPr>
              <a:t>тыс.руб</a:t>
            </a:r>
            <a:r>
              <a:rPr lang="en-US" sz="2701" spc="40" dirty="0">
                <a:solidFill>
                  <a:srgbClr val="004AAD"/>
                </a:solidFill>
                <a:latin typeface="Evolventa Bold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9602" y="8795369"/>
            <a:ext cx="1623022" cy="462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1"/>
              </a:lnSpc>
            </a:pPr>
            <a:r>
              <a:rPr lang="en-US" sz="2701" spc="40">
                <a:solidFill>
                  <a:srgbClr val="004AAD"/>
                </a:solidFill>
                <a:latin typeface="Evolventa Bold"/>
              </a:rPr>
              <a:t>тыс.руб.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98196" y="8102569"/>
            <a:ext cx="1265835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31"/>
              </a:lnSpc>
            </a:pPr>
            <a:r>
              <a:rPr lang="ru-RU" sz="4301" spc="64" dirty="0" smtClean="0">
                <a:solidFill>
                  <a:srgbClr val="004AAD"/>
                </a:solidFill>
                <a:latin typeface="Evolventa Bold"/>
              </a:rPr>
              <a:t>27,5</a:t>
            </a:r>
            <a:endParaRPr lang="en-US" sz="4301" spc="64" dirty="0">
              <a:solidFill>
                <a:srgbClr val="004AAD"/>
              </a:solidFill>
              <a:latin typeface="Evolventa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293795" y="692037"/>
            <a:ext cx="5559692" cy="2275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</a:pPr>
            <a:r>
              <a:rPr lang="en-US" sz="2968" dirty="0">
                <a:solidFill>
                  <a:srgbClr val="000000"/>
                </a:solidFill>
                <a:latin typeface="Evolventa"/>
              </a:rPr>
              <a:t>ОБЩЕЕ КОЛИЧЕСТВО МЕРОПРИЯТИЙ В УЧРЕЖДЕНИЯХ КУЛЬТУРЫ</a:t>
            </a:r>
          </a:p>
          <a:p>
            <a:pPr>
              <a:lnSpc>
                <a:spcPts val="4393"/>
              </a:lnSpc>
            </a:pPr>
            <a:endParaRPr dirty="0"/>
          </a:p>
        </p:txBody>
      </p:sp>
      <p:sp>
        <p:nvSpPr>
          <p:cNvPr id="21" name="TextBox 21"/>
          <p:cNvSpPr txBox="1"/>
          <p:nvPr/>
        </p:nvSpPr>
        <p:spPr>
          <a:xfrm>
            <a:off x="3293795" y="3102664"/>
            <a:ext cx="5559692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</a:pPr>
            <a:r>
              <a:rPr lang="en-US" sz="2968" dirty="0" smtClean="0">
                <a:solidFill>
                  <a:srgbClr val="000000"/>
                </a:solidFill>
                <a:latin typeface="Evolventa"/>
              </a:rPr>
              <a:t>КОЛИЧЕСТВО </a:t>
            </a:r>
            <a:r>
              <a:rPr lang="en-US" sz="2968" dirty="0">
                <a:solidFill>
                  <a:srgbClr val="000000"/>
                </a:solidFill>
                <a:latin typeface="Evolventa"/>
              </a:rPr>
              <a:t>ПОСЕТИТЕЛЕЙ</a:t>
            </a:r>
          </a:p>
          <a:p>
            <a:pPr>
              <a:lnSpc>
                <a:spcPts val="4393"/>
              </a:lnSpc>
            </a:pPr>
            <a:r>
              <a:rPr lang="en-US" sz="2968" dirty="0" err="1" smtClean="0">
                <a:solidFill>
                  <a:srgbClr val="000000"/>
                </a:solidFill>
                <a:latin typeface="Evolventa"/>
              </a:rPr>
              <a:t>увеличение</a:t>
            </a:r>
            <a:r>
              <a:rPr lang="en-US" sz="2968" dirty="0" smtClean="0">
                <a:solidFill>
                  <a:srgbClr val="000000"/>
                </a:solidFill>
                <a:latin typeface="Evolventa"/>
              </a:rPr>
              <a:t> на </a:t>
            </a:r>
            <a:r>
              <a:rPr lang="ru-RU" sz="2968" dirty="0" smtClean="0">
                <a:solidFill>
                  <a:srgbClr val="000000"/>
                </a:solidFill>
                <a:latin typeface="Evolventa"/>
              </a:rPr>
              <a:t>32</a:t>
            </a:r>
            <a:r>
              <a:rPr lang="en-US" sz="2968" dirty="0" smtClean="0">
                <a:solidFill>
                  <a:srgbClr val="000000"/>
                </a:solidFill>
                <a:latin typeface="Evolventa"/>
              </a:rPr>
              <a:t>%</a:t>
            </a:r>
          </a:p>
          <a:p>
            <a:pPr>
              <a:lnSpc>
                <a:spcPts val="4393"/>
              </a:lnSpc>
            </a:pPr>
            <a:r>
              <a:rPr lang="en-US" sz="2968" dirty="0" err="1" smtClean="0">
                <a:solidFill>
                  <a:srgbClr val="000000"/>
                </a:solidFill>
                <a:latin typeface="Evolventa"/>
              </a:rPr>
              <a:t>по</a:t>
            </a:r>
            <a:r>
              <a:rPr lang="en-US" sz="2968" dirty="0" smtClean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2968" dirty="0" err="1" smtClean="0">
                <a:solidFill>
                  <a:srgbClr val="000000"/>
                </a:solidFill>
                <a:latin typeface="Evolventa"/>
              </a:rPr>
              <a:t>сравнению</a:t>
            </a:r>
            <a:r>
              <a:rPr lang="en-US" sz="2968" dirty="0" smtClean="0">
                <a:solidFill>
                  <a:srgbClr val="000000"/>
                </a:solidFill>
                <a:latin typeface="Evolventa"/>
              </a:rPr>
              <a:t> с 202</a:t>
            </a:r>
            <a:r>
              <a:rPr lang="ru-RU" sz="2968" dirty="0" smtClean="0">
                <a:solidFill>
                  <a:srgbClr val="000000"/>
                </a:solidFill>
                <a:latin typeface="Evolventa"/>
              </a:rPr>
              <a:t>1</a:t>
            </a:r>
            <a:r>
              <a:rPr lang="en-US" sz="2968" dirty="0" smtClean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2968" dirty="0" err="1" smtClean="0">
                <a:solidFill>
                  <a:srgbClr val="000000"/>
                </a:solidFill>
                <a:latin typeface="Evolventa"/>
              </a:rPr>
              <a:t>годом</a:t>
            </a:r>
            <a:endParaRPr lang="en-US" sz="2968" dirty="0" smtClean="0">
              <a:solidFill>
                <a:srgbClr val="000000"/>
              </a:solidFill>
              <a:latin typeface="Evolventa"/>
            </a:endParaRPr>
          </a:p>
          <a:p>
            <a:pPr>
              <a:lnSpc>
                <a:spcPts val="4393"/>
              </a:lnSpc>
            </a:pPr>
            <a:endParaRPr dirty="0"/>
          </a:p>
        </p:txBody>
      </p:sp>
      <p:sp>
        <p:nvSpPr>
          <p:cNvPr id="22" name="TextBox 22"/>
          <p:cNvSpPr txBox="1"/>
          <p:nvPr/>
        </p:nvSpPr>
        <p:spPr>
          <a:xfrm>
            <a:off x="3293795" y="5459268"/>
            <a:ext cx="5559692" cy="2275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</a:pPr>
            <a:r>
              <a:rPr lang="en-US" sz="2968" dirty="0">
                <a:solidFill>
                  <a:srgbClr val="000000"/>
                </a:solidFill>
                <a:latin typeface="Evolventa"/>
              </a:rPr>
              <a:t>СРЕДНЯЯ ЗАРАБОТНАЯ ПЛАТА РАБОТНИКОВ</a:t>
            </a:r>
          </a:p>
          <a:p>
            <a:pPr>
              <a:lnSpc>
                <a:spcPts val="4393"/>
              </a:lnSpc>
            </a:pPr>
            <a:r>
              <a:rPr lang="en-US" sz="2968" dirty="0">
                <a:solidFill>
                  <a:srgbClr val="000000"/>
                </a:solidFill>
                <a:latin typeface="Evolventa"/>
              </a:rPr>
              <a:t>В СФЕРЕ КУЛЬТУРЫ</a:t>
            </a:r>
          </a:p>
          <a:p>
            <a:pPr>
              <a:lnSpc>
                <a:spcPts val="4393"/>
              </a:lnSpc>
            </a:pPr>
            <a:endParaRPr dirty="0"/>
          </a:p>
        </p:txBody>
      </p:sp>
      <p:sp>
        <p:nvSpPr>
          <p:cNvPr id="23" name="TextBox 23"/>
          <p:cNvSpPr txBox="1"/>
          <p:nvPr/>
        </p:nvSpPr>
        <p:spPr>
          <a:xfrm>
            <a:off x="3293795" y="7831837"/>
            <a:ext cx="5559692" cy="2275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</a:pPr>
            <a:r>
              <a:rPr lang="en-US" sz="2968" dirty="0">
                <a:solidFill>
                  <a:srgbClr val="000000"/>
                </a:solidFill>
                <a:latin typeface="Evolventa"/>
              </a:rPr>
              <a:t>СРЕДНЯЯ ЗАРАБОТНАЯ ПЛАТА РАБОТНИКОВ</a:t>
            </a:r>
          </a:p>
          <a:p>
            <a:pPr>
              <a:lnSpc>
                <a:spcPts val="4393"/>
              </a:lnSpc>
            </a:pPr>
            <a:r>
              <a:rPr lang="en-US" sz="2968" dirty="0">
                <a:solidFill>
                  <a:srgbClr val="000000"/>
                </a:solidFill>
                <a:latin typeface="Evolventa"/>
              </a:rPr>
              <a:t>В СФЕРЕ ДОПОБРАЗОВАНИЯ</a:t>
            </a:r>
          </a:p>
          <a:p>
            <a:pPr>
              <a:lnSpc>
                <a:spcPts val="4393"/>
              </a:lnSpc>
            </a:pPr>
            <a:endParaRPr dirty="0"/>
          </a:p>
        </p:txBody>
      </p:sp>
      <p:sp>
        <p:nvSpPr>
          <p:cNvPr id="24" name="TextBox 24"/>
          <p:cNvSpPr txBox="1"/>
          <p:nvPr/>
        </p:nvSpPr>
        <p:spPr>
          <a:xfrm>
            <a:off x="12333159" y="1188081"/>
            <a:ext cx="2765683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</a:pPr>
            <a:r>
              <a:rPr lang="en-US" sz="4301" spc="64" dirty="0" smtClean="0">
                <a:solidFill>
                  <a:srgbClr val="FFFFFF"/>
                </a:solidFill>
                <a:latin typeface="Evolventa Bold"/>
              </a:rPr>
              <a:t>10</a:t>
            </a:r>
            <a:r>
              <a:rPr lang="ru-RU" sz="4301" spc="64" dirty="0" smtClean="0">
                <a:solidFill>
                  <a:srgbClr val="FFFFFF"/>
                </a:solidFill>
                <a:latin typeface="Evolventa Bold"/>
              </a:rPr>
              <a:t>0863</a:t>
            </a:r>
            <a:endParaRPr lang="en-US" sz="4301" spc="64" dirty="0">
              <a:solidFill>
                <a:srgbClr val="FFFFFF"/>
              </a:solidFill>
              <a:latin typeface="Evolventa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519310" y="8681069"/>
            <a:ext cx="8393380" cy="1170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3"/>
              </a:lnSpc>
            </a:pPr>
            <a:r>
              <a:rPr lang="en-US" sz="2968">
                <a:solidFill>
                  <a:srgbClr val="FFFFFF"/>
                </a:solidFill>
                <a:latin typeface="Evolventa"/>
              </a:rPr>
              <a:t>КОМПЛЕКТОВАНИЕ  БИБЛИОТЕК</a:t>
            </a:r>
          </a:p>
          <a:p>
            <a:pPr algn="ctr">
              <a:lnSpc>
                <a:spcPts val="4393"/>
              </a:lnSpc>
            </a:pPr>
            <a:endParaRPr/>
          </a:p>
        </p:txBody>
      </p:sp>
      <p:sp>
        <p:nvSpPr>
          <p:cNvPr id="26" name="TextBox 26"/>
          <p:cNvSpPr txBox="1"/>
          <p:nvPr/>
        </p:nvSpPr>
        <p:spPr>
          <a:xfrm>
            <a:off x="12333157" y="5651697"/>
            <a:ext cx="2765683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1"/>
              </a:lnSpc>
            </a:pPr>
            <a:r>
              <a:rPr lang="ru-RU" sz="4301" spc="64" dirty="0" smtClean="0">
                <a:solidFill>
                  <a:srgbClr val="FFFFFF"/>
                </a:solidFill>
                <a:latin typeface="Evolventa Bold"/>
              </a:rPr>
              <a:t>Около 200</a:t>
            </a:r>
            <a:endParaRPr lang="en-US" sz="4301" spc="64" dirty="0">
              <a:solidFill>
                <a:srgbClr val="FFFFFF"/>
              </a:solidFill>
              <a:latin typeface="Evolventa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2928673" y="6769237"/>
            <a:ext cx="1623022" cy="462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1"/>
              </a:lnSpc>
            </a:pPr>
            <a:r>
              <a:rPr lang="en-US" sz="2701" spc="40" dirty="0" err="1">
                <a:solidFill>
                  <a:srgbClr val="FFFFFF"/>
                </a:solidFill>
                <a:latin typeface="Evolventa Bold"/>
              </a:rPr>
              <a:t>тыс.руб</a:t>
            </a:r>
            <a:r>
              <a:rPr lang="en-US" sz="2701" spc="40" dirty="0">
                <a:solidFill>
                  <a:srgbClr val="FFFFFF"/>
                </a:solidFill>
                <a:latin typeface="Evolventa Bold"/>
              </a:rPr>
              <a:t>.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26949" y="0"/>
            <a:ext cx="6781172" cy="4559446"/>
            <a:chOff x="0" y="0"/>
            <a:chExt cx="1930400" cy="12979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0770989" y="5727554"/>
            <a:ext cx="5966715" cy="4559446"/>
            <a:chOff x="0" y="0"/>
            <a:chExt cx="1698548" cy="12979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98548" cy="1297940"/>
            </a:xfrm>
            <a:custGeom>
              <a:avLst/>
              <a:gdLst/>
              <a:ahLst/>
              <a:cxnLst/>
              <a:rect l="l" t="t" r="r" b="b"/>
              <a:pathLst>
                <a:path w="1698548" h="1297940">
                  <a:moveTo>
                    <a:pt x="0" y="0"/>
                  </a:moveTo>
                  <a:lnTo>
                    <a:pt x="849274" y="1297940"/>
                  </a:lnTo>
                  <a:lnTo>
                    <a:pt x="1698548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471171" y="-1051348"/>
            <a:ext cx="16225517" cy="1348070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5400000">
            <a:off x="421987" y="242224"/>
            <a:ext cx="1466243" cy="1463897"/>
            <a:chOff x="0" y="0"/>
            <a:chExt cx="6350000" cy="63398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13" name="TextBox 12"/>
          <p:cNvSpPr txBox="1"/>
          <p:nvPr/>
        </p:nvSpPr>
        <p:spPr>
          <a:xfrm>
            <a:off x="1155108" y="1068429"/>
            <a:ext cx="1024046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  <a:latin typeface="Evolventa Bold" panose="020B0604020202020204" charset="0"/>
              </a:rPr>
              <a:t>ОБЛАСТНОЙ  БИБЛИОФОРУМ </a:t>
            </a:r>
          </a:p>
          <a:p>
            <a:endParaRPr lang="ru-RU" sz="3600" dirty="0" smtClean="0">
              <a:solidFill>
                <a:srgbClr val="002060"/>
              </a:solidFill>
              <a:latin typeface="Evolventa Bold" panose="020B0604020202020204" charset="0"/>
            </a:endParaRPr>
          </a:p>
          <a:p>
            <a:r>
              <a:rPr lang="ru-RU" sz="4400" b="1" dirty="0" smtClean="0">
                <a:solidFill>
                  <a:srgbClr val="002060"/>
                </a:solidFill>
                <a:latin typeface="Evolventa Bold" panose="020B0604020202020204" charset="0"/>
              </a:rPr>
              <a:t>Участники  </a:t>
            </a:r>
            <a:r>
              <a:rPr lang="ru-RU" sz="4400" b="1" dirty="0">
                <a:solidFill>
                  <a:srgbClr val="002060"/>
                </a:solidFill>
                <a:latin typeface="Evolventa Bold" panose="020B0604020202020204" charset="0"/>
              </a:rPr>
              <a:t>более </a:t>
            </a:r>
            <a:r>
              <a:rPr lang="ru-RU" sz="6000" b="1" dirty="0">
                <a:solidFill>
                  <a:srgbClr val="002060"/>
                </a:solidFill>
                <a:latin typeface="Evolventa Bold" panose="020B0604020202020204" charset="0"/>
              </a:rPr>
              <a:t>100</a:t>
            </a:r>
            <a:r>
              <a:rPr lang="ru-RU" sz="4400" b="1" dirty="0">
                <a:solidFill>
                  <a:srgbClr val="002060"/>
                </a:solidFill>
                <a:latin typeface="Evolventa Bold" panose="020B0604020202020204" charset="0"/>
              </a:rPr>
              <a:t> </a:t>
            </a:r>
            <a:r>
              <a:rPr lang="ru-RU" sz="4400" b="1" dirty="0" smtClean="0">
                <a:solidFill>
                  <a:srgbClr val="002060"/>
                </a:solidFill>
                <a:latin typeface="Evolventa Bold" panose="020B0604020202020204" charset="0"/>
              </a:rPr>
              <a:t>человек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949" y="1059612"/>
            <a:ext cx="7239975" cy="79413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12" y="3470020"/>
            <a:ext cx="8747637" cy="6560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3771667"/>
      </p:ext>
    </p:extLst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22202" y="242009"/>
            <a:ext cx="1197861" cy="1195944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471830" y="2260907"/>
            <a:ext cx="21094468" cy="6941998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619104" y="371904"/>
            <a:ext cx="10362636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rgbClr val="31356E"/>
                </a:solidFill>
                <a:latin typeface="Evolventa Bold"/>
              </a:rPr>
              <a:t>НАКАЗЫ ИЗБИРАТЕЛЕЙ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601013" y="1438912"/>
            <a:ext cx="774092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  <a:latin typeface="Evolventa" panose="020B0604020202020204" charset="0"/>
              </a:rPr>
              <a:t>ВЫДЕЛЕНО 1,8 МЛН.РУБ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229815" y="7519764"/>
            <a:ext cx="1215454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dirty="0">
                <a:solidFill>
                  <a:prstClr val="black"/>
                </a:solidFill>
                <a:latin typeface="Evolventa" panose="020B0604020202020204" charset="0"/>
              </a:rPr>
              <a:t>Ремонт коридора </a:t>
            </a:r>
            <a:r>
              <a:rPr lang="ru-RU" sz="4400" dirty="0" smtClean="0">
                <a:solidFill>
                  <a:prstClr val="black"/>
                </a:solidFill>
                <a:latin typeface="Evolventa" panose="020B0604020202020204" charset="0"/>
              </a:rPr>
              <a:t>2-го </a:t>
            </a:r>
            <a:r>
              <a:rPr lang="ru-RU" sz="4400" dirty="0">
                <a:solidFill>
                  <a:prstClr val="black"/>
                </a:solidFill>
                <a:latin typeface="Evolventa" panose="020B0604020202020204" charset="0"/>
              </a:rPr>
              <a:t>этажа </a:t>
            </a:r>
          </a:p>
          <a:p>
            <a:pPr lvl="0"/>
            <a:r>
              <a:rPr lang="ru-RU" sz="4400" dirty="0">
                <a:solidFill>
                  <a:prstClr val="black"/>
                </a:solidFill>
                <a:latin typeface="Evolventa" panose="020B0604020202020204" charset="0"/>
              </a:rPr>
              <a:t>Ремонт входной группы в </a:t>
            </a:r>
            <a:r>
              <a:rPr lang="ru-RU" sz="4400" dirty="0" smtClean="0">
                <a:solidFill>
                  <a:prstClr val="black"/>
                </a:solidFill>
                <a:latin typeface="Evolventa" panose="020B0604020202020204" charset="0"/>
              </a:rPr>
              <a:t>Кинотеатр</a:t>
            </a:r>
            <a:endParaRPr lang="ru-RU" sz="4400" dirty="0">
              <a:solidFill>
                <a:prstClr val="black"/>
              </a:solidFill>
              <a:latin typeface="Evolventa" panose="020B0604020202020204" charset="0"/>
            </a:endParaRPr>
          </a:p>
          <a:p>
            <a:pPr lvl="0"/>
            <a:r>
              <a:rPr lang="ru-RU" sz="4400" dirty="0">
                <a:solidFill>
                  <a:prstClr val="black"/>
                </a:solidFill>
                <a:latin typeface="Evolventa" panose="020B0604020202020204" charset="0"/>
              </a:rPr>
              <a:t>Ремонт коридора </a:t>
            </a:r>
            <a:r>
              <a:rPr lang="ru-RU" sz="4400" dirty="0" smtClean="0">
                <a:solidFill>
                  <a:prstClr val="black"/>
                </a:solidFill>
                <a:latin typeface="Evolventa" panose="020B0604020202020204" charset="0"/>
              </a:rPr>
              <a:t>1-го этажа</a:t>
            </a:r>
            <a:endParaRPr lang="ru-RU" sz="4400" dirty="0">
              <a:solidFill>
                <a:prstClr val="black"/>
              </a:solidFill>
              <a:latin typeface="Evolventa" panose="020B060402020202020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144" y="2418747"/>
            <a:ext cx="3816424" cy="5088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168" y="2983260"/>
            <a:ext cx="6264696" cy="6847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710" y="2516130"/>
            <a:ext cx="3743387" cy="4991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380120">
            <a:off x="10989336" y="-1059112"/>
            <a:ext cx="5974371" cy="4518796"/>
          </a:xfrm>
          <a:prstGeom prst="rect">
            <a:avLst/>
          </a:prstGeom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22202" y="242009"/>
            <a:ext cx="1197861" cy="1195944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184088" y="2653222"/>
            <a:ext cx="20440633" cy="6941998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036457" y="695119"/>
            <a:ext cx="1242144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ru-RU" sz="4856" dirty="0" smtClean="0">
                <a:solidFill>
                  <a:srgbClr val="31356E"/>
                </a:solidFill>
                <a:latin typeface="Evolventa Bold"/>
              </a:rPr>
              <a:t>ПОБЕДИТЕЛЬ ОБЛАСТНОГО КОНКУРСА</a:t>
            </a:r>
            <a:endParaRPr lang="en-US" sz="4856" dirty="0">
              <a:solidFill>
                <a:srgbClr val="31356E"/>
              </a:solidFill>
              <a:latin typeface="Evolventa Bold"/>
            </a:endParaRPr>
          </a:p>
        </p:txBody>
      </p:sp>
      <p:pic>
        <p:nvPicPr>
          <p:cNvPr id="31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380120">
            <a:off x="12628599" y="-1292759"/>
            <a:ext cx="5438306" cy="41133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3072" y="1544709"/>
            <a:ext cx="132332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Evolventa Bold" panose="020B0604020202020204" charset="0"/>
              </a:rPr>
              <a:t>"Лучший культработник Ивановской области 2022"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304" y="2230867"/>
            <a:ext cx="6023994" cy="8031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70" y="2396711"/>
            <a:ext cx="10400414" cy="7800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2884681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chemeClr val="tx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545" b="2163"/>
          <a:stretch>
            <a:fillRect/>
          </a:stretch>
        </p:blipFill>
        <p:spPr>
          <a:xfrm>
            <a:off x="1534257" y="4341514"/>
            <a:ext cx="6254692" cy="509664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310521" y="3104653"/>
            <a:ext cx="6810958" cy="6883435"/>
            <a:chOff x="0" y="-133350"/>
            <a:chExt cx="9081277" cy="9177912"/>
          </a:xfrm>
        </p:grpSpPr>
        <p:sp>
          <p:nvSpPr>
            <p:cNvPr id="5" name="TextBox 5"/>
            <p:cNvSpPr txBox="1"/>
            <p:nvPr/>
          </p:nvSpPr>
          <p:spPr>
            <a:xfrm>
              <a:off x="1803061" y="8446107"/>
              <a:ext cx="935083" cy="598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0"/>
                </a:lnSpc>
              </a:pPr>
              <a:r>
                <a:rPr lang="en-US" sz="2493" dirty="0" smtClean="0">
                  <a:solidFill>
                    <a:srgbClr val="FFFFFF"/>
                  </a:solidFill>
                  <a:latin typeface="Evolventa"/>
                </a:rPr>
                <a:t>20</a:t>
              </a:r>
              <a:r>
                <a:rPr lang="ru-RU" sz="2493" dirty="0" smtClean="0">
                  <a:solidFill>
                    <a:srgbClr val="FFFFFF"/>
                  </a:solidFill>
                  <a:latin typeface="Evolventa"/>
                </a:rPr>
                <a:t>20</a:t>
              </a:r>
              <a:endParaRPr lang="en-US" sz="2493" dirty="0">
                <a:solidFill>
                  <a:srgbClr val="FFFFFF"/>
                </a:solidFill>
                <a:latin typeface="Evolventa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587720" y="8446107"/>
              <a:ext cx="1108617" cy="5984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90"/>
                </a:lnSpc>
              </a:pPr>
              <a:r>
                <a:rPr lang="en-US" sz="2493" dirty="0" smtClean="0">
                  <a:solidFill>
                    <a:srgbClr val="FFFFFF"/>
                  </a:solidFill>
                  <a:latin typeface="Evolventa"/>
                </a:rPr>
                <a:t>202</a:t>
              </a:r>
              <a:r>
                <a:rPr lang="ru-RU" sz="2493" dirty="0" smtClean="0">
                  <a:solidFill>
                    <a:srgbClr val="FFFFFF"/>
                  </a:solidFill>
                  <a:latin typeface="Evolventa"/>
                </a:rPr>
                <a:t>1</a:t>
              </a:r>
              <a:endParaRPr lang="en-US" sz="2493" dirty="0">
                <a:solidFill>
                  <a:srgbClr val="FFFFFF"/>
                </a:solidFill>
                <a:latin typeface="Evolventa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372381" y="8446107"/>
              <a:ext cx="935083" cy="525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0"/>
                </a:lnSpc>
              </a:pPr>
              <a:r>
                <a:rPr lang="en-US" sz="2493" dirty="0" smtClean="0">
                  <a:solidFill>
                    <a:srgbClr val="FFFFFF"/>
                  </a:solidFill>
                  <a:latin typeface="Evolventa"/>
                </a:rPr>
                <a:t>202</a:t>
              </a:r>
              <a:r>
                <a:rPr lang="ru-RU" sz="2493" dirty="0" smtClean="0">
                  <a:solidFill>
                    <a:srgbClr val="FFFFFF"/>
                  </a:solidFill>
                  <a:latin typeface="Evolventa"/>
                </a:rPr>
                <a:t>2</a:t>
              </a:r>
              <a:endParaRPr lang="en-US" sz="2493" dirty="0">
                <a:solidFill>
                  <a:srgbClr val="FFFFFF"/>
                </a:solidFill>
                <a:latin typeface="Evolventa"/>
              </a:endParaRPr>
            </a:p>
          </p:txBody>
        </p: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1029248" y="250932"/>
              <a:ext cx="8052029" cy="8117434"/>
              <a:chOff x="0" y="0"/>
              <a:chExt cx="7674342" cy="773667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-6350"/>
                <a:ext cx="767434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674342" h="12700">
                    <a:moveTo>
                      <a:pt x="0" y="0"/>
                    </a:moveTo>
                    <a:lnTo>
                      <a:pt x="7674342" y="0"/>
                    </a:lnTo>
                    <a:lnTo>
                      <a:pt x="76743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0" y="2572543"/>
                <a:ext cx="767434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674342" h="12700">
                    <a:moveTo>
                      <a:pt x="0" y="0"/>
                    </a:moveTo>
                    <a:lnTo>
                      <a:pt x="7674342" y="0"/>
                    </a:lnTo>
                    <a:lnTo>
                      <a:pt x="76743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0" y="5151436"/>
                <a:ext cx="767434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674342" h="12700">
                    <a:moveTo>
                      <a:pt x="0" y="0"/>
                    </a:moveTo>
                    <a:lnTo>
                      <a:pt x="7674342" y="0"/>
                    </a:lnTo>
                    <a:lnTo>
                      <a:pt x="76743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7730329"/>
                <a:ext cx="7674342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674342" h="12700">
                    <a:moveTo>
                      <a:pt x="0" y="0"/>
                    </a:moveTo>
                    <a:lnTo>
                      <a:pt x="7674342" y="0"/>
                    </a:lnTo>
                    <a:lnTo>
                      <a:pt x="7674342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0" y="-133350"/>
              <a:ext cx="818156" cy="635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490"/>
                </a:lnSpc>
              </a:pPr>
              <a:r>
                <a:rPr lang="en-US" sz="2493" dirty="0">
                  <a:solidFill>
                    <a:srgbClr val="FFFFFF"/>
                  </a:solidFill>
                  <a:latin typeface="Evolventa"/>
                </a:rPr>
                <a:t>600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572461"/>
              <a:ext cx="818156" cy="635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490"/>
                </a:lnSpc>
              </a:pPr>
              <a:r>
                <a:rPr lang="en-US" sz="2493">
                  <a:solidFill>
                    <a:srgbClr val="FFFFFF"/>
                  </a:solidFill>
                  <a:latin typeface="Evolventa"/>
                </a:rPr>
                <a:t>400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5278273"/>
              <a:ext cx="818156" cy="635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490"/>
                </a:lnSpc>
              </a:pPr>
              <a:r>
                <a:rPr lang="en-US" sz="2493">
                  <a:solidFill>
                    <a:srgbClr val="FFFFFF"/>
                  </a:solidFill>
                  <a:latin typeface="Evolventa"/>
                </a:rPr>
                <a:t>200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67375" y="7984084"/>
              <a:ext cx="350781" cy="635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490"/>
                </a:lnSpc>
              </a:pPr>
              <a:r>
                <a:rPr lang="en-US" sz="2493">
                  <a:solidFill>
                    <a:srgbClr val="FFFFFF"/>
                  </a:solidFill>
                  <a:latin typeface="Evolventa"/>
                </a:rPr>
                <a:t>0 </a:t>
              </a:r>
            </a:p>
          </p:txBody>
        </p: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1029248" y="1046007"/>
              <a:ext cx="8052029" cy="7322359"/>
              <a:chOff x="0" y="757781"/>
              <a:chExt cx="7674342" cy="697889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5167552"/>
                <a:ext cx="1170428" cy="2569127"/>
              </a:xfrm>
              <a:custGeom>
                <a:avLst/>
                <a:gdLst/>
                <a:ahLst/>
                <a:cxnLst/>
                <a:rect l="l" t="t" r="r" b="b"/>
                <a:pathLst>
                  <a:path w="1170428" h="2569127">
                    <a:moveTo>
                      <a:pt x="0" y="2569127"/>
                    </a:moveTo>
                    <a:lnTo>
                      <a:pt x="0" y="93635"/>
                    </a:lnTo>
                    <a:lnTo>
                      <a:pt x="0" y="93635"/>
                    </a:lnTo>
                    <a:cubicBezTo>
                      <a:pt x="0" y="41922"/>
                      <a:pt x="41921" y="0"/>
                      <a:pt x="93634" y="0"/>
                    </a:cubicBezTo>
                    <a:lnTo>
                      <a:pt x="1076793" y="0"/>
                    </a:lnTo>
                    <a:cubicBezTo>
                      <a:pt x="1128506" y="0"/>
                      <a:pt x="1170428" y="41922"/>
                      <a:pt x="1170428" y="93635"/>
                    </a:cubicBezTo>
                    <a:lnTo>
                      <a:pt x="1170428" y="2569127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2654043" y="5699153"/>
                <a:ext cx="1170428" cy="2037525"/>
              </a:xfrm>
              <a:custGeom>
                <a:avLst/>
                <a:gdLst/>
                <a:ahLst/>
                <a:cxnLst/>
                <a:rect l="l" t="t" r="r" b="b"/>
                <a:pathLst>
                  <a:path w="1170428" h="2439624">
                    <a:moveTo>
                      <a:pt x="0" y="2439624"/>
                    </a:moveTo>
                    <a:lnTo>
                      <a:pt x="0" y="93634"/>
                    </a:lnTo>
                    <a:cubicBezTo>
                      <a:pt x="0" y="41921"/>
                      <a:pt x="41922" y="0"/>
                      <a:pt x="93634" y="0"/>
                    </a:cubicBezTo>
                    <a:lnTo>
                      <a:pt x="1076794" y="0"/>
                    </a:lnTo>
                    <a:cubicBezTo>
                      <a:pt x="1128506" y="0"/>
                      <a:pt x="1170428" y="41921"/>
                      <a:pt x="1170428" y="93634"/>
                    </a:cubicBezTo>
                    <a:lnTo>
                      <a:pt x="1170428" y="2439624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5308086" y="5396949"/>
                <a:ext cx="1170428" cy="2339730"/>
              </a:xfrm>
              <a:custGeom>
                <a:avLst/>
                <a:gdLst/>
                <a:ahLst/>
                <a:cxnLst/>
                <a:rect l="l" t="t" r="r" b="b"/>
                <a:pathLst>
                  <a:path w="1170428" h="1845606">
                    <a:moveTo>
                      <a:pt x="0" y="1845606"/>
                    </a:moveTo>
                    <a:lnTo>
                      <a:pt x="0" y="93634"/>
                    </a:lnTo>
                    <a:cubicBezTo>
                      <a:pt x="0" y="41921"/>
                      <a:pt x="41922" y="0"/>
                      <a:pt x="93635" y="0"/>
                    </a:cubicBezTo>
                    <a:lnTo>
                      <a:pt x="1076794" y="0"/>
                    </a:lnTo>
                    <a:cubicBezTo>
                      <a:pt x="1128507" y="0"/>
                      <a:pt x="1170428" y="41921"/>
                      <a:pt x="1170428" y="93634"/>
                    </a:cubicBezTo>
                    <a:lnTo>
                      <a:pt x="1170428" y="1845606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1195828" y="1564062"/>
                <a:ext cx="1170428" cy="6172617"/>
              </a:xfrm>
              <a:custGeom>
                <a:avLst/>
                <a:gdLst/>
                <a:ahLst/>
                <a:cxnLst/>
                <a:rect l="l" t="t" r="r" b="b"/>
                <a:pathLst>
                  <a:path w="1170428" h="5215714">
                    <a:moveTo>
                      <a:pt x="0" y="5215714"/>
                    </a:moveTo>
                    <a:lnTo>
                      <a:pt x="0" y="93634"/>
                    </a:lnTo>
                    <a:cubicBezTo>
                      <a:pt x="0" y="41922"/>
                      <a:pt x="41921" y="0"/>
                      <a:pt x="93634" y="0"/>
                    </a:cubicBezTo>
                    <a:lnTo>
                      <a:pt x="1076793" y="0"/>
                    </a:lnTo>
                    <a:cubicBezTo>
                      <a:pt x="1128506" y="0"/>
                      <a:pt x="1170427" y="41922"/>
                      <a:pt x="1170427" y="93634"/>
                    </a:cubicBezTo>
                    <a:lnTo>
                      <a:pt x="1170427" y="521571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3849871" y="757781"/>
                <a:ext cx="1170428" cy="6978898"/>
              </a:xfrm>
              <a:custGeom>
                <a:avLst/>
                <a:gdLst/>
                <a:ahLst/>
                <a:cxnLst/>
                <a:rect l="l" t="t" r="r" b="b"/>
                <a:pathLst>
                  <a:path w="1170428" h="6028065">
                    <a:moveTo>
                      <a:pt x="0" y="6028065"/>
                    </a:moveTo>
                    <a:lnTo>
                      <a:pt x="0" y="93634"/>
                    </a:lnTo>
                    <a:cubicBezTo>
                      <a:pt x="0" y="41921"/>
                      <a:pt x="41921" y="0"/>
                      <a:pt x="93634" y="0"/>
                    </a:cubicBezTo>
                    <a:lnTo>
                      <a:pt x="1076793" y="0"/>
                    </a:lnTo>
                    <a:cubicBezTo>
                      <a:pt x="1128506" y="0"/>
                      <a:pt x="1170428" y="41921"/>
                      <a:pt x="1170428" y="93634"/>
                    </a:cubicBezTo>
                    <a:lnTo>
                      <a:pt x="1170428" y="602806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6503914" y="2212635"/>
                <a:ext cx="1170428" cy="5524043"/>
              </a:xfrm>
              <a:custGeom>
                <a:avLst/>
                <a:gdLst/>
                <a:ahLst/>
                <a:cxnLst/>
                <a:rect l="l" t="t" r="r" b="b"/>
                <a:pathLst>
                  <a:path w="1170428" h="6904889">
                    <a:moveTo>
                      <a:pt x="0" y="6904889"/>
                    </a:moveTo>
                    <a:lnTo>
                      <a:pt x="0" y="93634"/>
                    </a:lnTo>
                    <a:cubicBezTo>
                      <a:pt x="0" y="68801"/>
                      <a:pt x="9865" y="44985"/>
                      <a:pt x="27425" y="27425"/>
                    </a:cubicBezTo>
                    <a:cubicBezTo>
                      <a:pt x="44985" y="9865"/>
                      <a:pt x="68801" y="0"/>
                      <a:pt x="93634" y="0"/>
                    </a:cubicBezTo>
                    <a:lnTo>
                      <a:pt x="1076794" y="0"/>
                    </a:lnTo>
                    <a:cubicBezTo>
                      <a:pt x="1128506" y="0"/>
                      <a:pt x="1170428" y="41922"/>
                      <a:pt x="1170428" y="93634"/>
                    </a:cubicBezTo>
                    <a:lnTo>
                      <a:pt x="1170428" y="690488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25" name="Group 25"/>
          <p:cNvGrpSpPr/>
          <p:nvPr/>
        </p:nvGrpSpPr>
        <p:grpSpPr>
          <a:xfrm>
            <a:off x="14819905" y="2352969"/>
            <a:ext cx="370994" cy="370994"/>
            <a:chOff x="0" y="0"/>
            <a:chExt cx="1913890" cy="191389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C2CB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425620" y="1099897"/>
            <a:ext cx="8056232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3"/>
              </a:lnSpc>
            </a:pPr>
            <a:r>
              <a:rPr lang="en-US" sz="4069" dirty="0">
                <a:solidFill>
                  <a:srgbClr val="31356E"/>
                </a:solidFill>
                <a:latin typeface="Evolventa"/>
              </a:rPr>
              <a:t>ЧИСЛЕННОСТЬ ПОСТОЯННОГО НАСЕЛЕНИЯ, </a:t>
            </a:r>
            <a:r>
              <a:rPr lang="en-US" sz="4069" dirty="0" err="1">
                <a:solidFill>
                  <a:srgbClr val="31356E"/>
                </a:solidFill>
                <a:latin typeface="Evolventa"/>
              </a:rPr>
              <a:t>тыс.чел</a:t>
            </a:r>
            <a:r>
              <a:rPr lang="en-US" sz="4069" dirty="0">
                <a:solidFill>
                  <a:srgbClr val="31356E"/>
                </a:solidFill>
                <a:latin typeface="Evolventa"/>
              </a:rPr>
              <a:t>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887626" y="9528684"/>
            <a:ext cx="791289" cy="39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dirty="0" smtClean="0">
                <a:solidFill>
                  <a:srgbClr val="000000"/>
                </a:solidFill>
                <a:latin typeface="Evolventa"/>
              </a:rPr>
              <a:t>20</a:t>
            </a:r>
            <a:r>
              <a:rPr lang="ru-RU" sz="2500" dirty="0" smtClean="0">
                <a:solidFill>
                  <a:srgbClr val="000000"/>
                </a:solidFill>
                <a:latin typeface="Evolventa"/>
              </a:rPr>
              <a:t>20</a:t>
            </a:r>
            <a:endParaRPr lang="en-US" sz="2500" dirty="0">
              <a:solidFill>
                <a:srgbClr val="000000"/>
              </a:solidFill>
              <a:latin typeface="Evolventa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4203827" y="9507674"/>
            <a:ext cx="791289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dirty="0" smtClean="0">
                <a:solidFill>
                  <a:srgbClr val="000000"/>
                </a:solidFill>
                <a:latin typeface="Evolventa"/>
              </a:rPr>
              <a:t>202</a:t>
            </a:r>
            <a:r>
              <a:rPr lang="ru-RU" sz="2500" dirty="0" smtClean="0">
                <a:solidFill>
                  <a:srgbClr val="000000"/>
                </a:solidFill>
                <a:latin typeface="Evolventa"/>
              </a:rPr>
              <a:t>1</a:t>
            </a:r>
            <a:r>
              <a:rPr lang="en-US" sz="2500" dirty="0" smtClean="0">
                <a:solidFill>
                  <a:srgbClr val="000000"/>
                </a:solidFill>
                <a:latin typeface="Evolventa"/>
              </a:rPr>
              <a:t> </a:t>
            </a:r>
            <a:endParaRPr lang="en-US" sz="2500" dirty="0">
              <a:solidFill>
                <a:srgbClr val="000000"/>
              </a:solidFill>
              <a:latin typeface="Evolventa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483322" y="9507674"/>
            <a:ext cx="791289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dirty="0" smtClean="0">
                <a:solidFill>
                  <a:srgbClr val="000000"/>
                </a:solidFill>
                <a:latin typeface="Evolventa"/>
              </a:rPr>
              <a:t>202</a:t>
            </a:r>
            <a:r>
              <a:rPr lang="ru-RU" sz="2500" dirty="0" smtClean="0">
                <a:solidFill>
                  <a:srgbClr val="000000"/>
                </a:solidFill>
                <a:latin typeface="Evolventa"/>
              </a:rPr>
              <a:t>2</a:t>
            </a:r>
            <a:r>
              <a:rPr lang="en-US" sz="2500" dirty="0" smtClean="0">
                <a:solidFill>
                  <a:srgbClr val="000000"/>
                </a:solidFill>
                <a:latin typeface="Evolventa"/>
              </a:rPr>
              <a:t> </a:t>
            </a:r>
            <a:endParaRPr lang="en-US" sz="2500" dirty="0">
              <a:solidFill>
                <a:srgbClr val="000000"/>
              </a:solidFill>
              <a:latin typeface="Evolventa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623843" y="3395006"/>
            <a:ext cx="1329392" cy="495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7"/>
              </a:lnSpc>
              <a:spcBef>
                <a:spcPct val="0"/>
              </a:spcBef>
            </a:pPr>
            <a:r>
              <a:rPr lang="en-US" sz="3119" dirty="0" smtClean="0">
                <a:solidFill>
                  <a:srgbClr val="000000"/>
                </a:solidFill>
                <a:latin typeface="Evolventa"/>
              </a:rPr>
              <a:t> </a:t>
            </a:r>
            <a:endParaRPr lang="en-US" sz="3119" dirty="0">
              <a:solidFill>
                <a:srgbClr val="000000"/>
              </a:solidFill>
              <a:latin typeface="Evolventa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3767055" y="4297300"/>
            <a:ext cx="1329392" cy="495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7"/>
              </a:lnSpc>
              <a:spcBef>
                <a:spcPct val="0"/>
              </a:spcBef>
            </a:pPr>
            <a:r>
              <a:rPr lang="en-US" sz="3119" dirty="0" smtClean="0">
                <a:solidFill>
                  <a:srgbClr val="000000"/>
                </a:solidFill>
                <a:latin typeface="Evolventa"/>
              </a:rPr>
              <a:t> </a:t>
            </a:r>
            <a:endParaRPr lang="en-US" sz="3119" dirty="0">
              <a:solidFill>
                <a:srgbClr val="000000"/>
              </a:solidFill>
              <a:latin typeface="Evolventa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4036106" y="4341514"/>
            <a:ext cx="1329392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7"/>
              </a:lnSpc>
              <a:spcBef>
                <a:spcPct val="0"/>
              </a:spcBef>
            </a:pPr>
            <a:r>
              <a:rPr lang="en-US" sz="3119" dirty="0" smtClean="0">
                <a:solidFill>
                  <a:srgbClr val="000000"/>
                </a:solidFill>
                <a:latin typeface="Evolventa Bold"/>
              </a:rPr>
              <a:t>22,7</a:t>
            </a:r>
            <a:r>
              <a:rPr lang="ru-RU" sz="3119" dirty="0" smtClean="0">
                <a:solidFill>
                  <a:srgbClr val="000000"/>
                </a:solidFill>
                <a:latin typeface="Evolventa Bold"/>
              </a:rPr>
              <a:t>14</a:t>
            </a:r>
            <a:r>
              <a:rPr lang="en-US" sz="3119" dirty="0" smtClean="0">
                <a:solidFill>
                  <a:srgbClr val="000000"/>
                </a:solidFill>
                <a:latin typeface="Evolventa"/>
              </a:rPr>
              <a:t> </a:t>
            </a:r>
            <a:endParaRPr lang="en-US" sz="3119" dirty="0">
              <a:solidFill>
                <a:srgbClr val="000000"/>
              </a:solidFill>
              <a:latin typeface="Evolventa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9909518" y="1099897"/>
            <a:ext cx="8056232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3"/>
              </a:lnSpc>
            </a:pPr>
            <a:r>
              <a:rPr lang="en-US" sz="4069">
                <a:solidFill>
                  <a:srgbClr val="FFFFFF"/>
                </a:solidFill>
                <a:latin typeface="Evolventa"/>
              </a:rPr>
              <a:t>ЕСТЕСТВЕННОЕ ДВИЖЕНИЕ НАСЕЛЕНИЯ, чел.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4819905" y="2914650"/>
            <a:ext cx="370994" cy="370994"/>
            <a:chOff x="0" y="0"/>
            <a:chExt cx="1913890" cy="191389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7" name="TextBox 37"/>
          <p:cNvSpPr txBox="1"/>
          <p:nvPr/>
        </p:nvSpPr>
        <p:spPr>
          <a:xfrm>
            <a:off x="15547408" y="2219619"/>
            <a:ext cx="2740592" cy="50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Evolventa"/>
              </a:rPr>
              <a:t>РОДИВШИХСЯ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5547408" y="2781300"/>
            <a:ext cx="2740592" cy="507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Evolventa"/>
              </a:rPr>
              <a:t>УМЕРШИХ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212449" y="7483058"/>
            <a:ext cx="621983" cy="39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ru-RU" sz="2500" dirty="0" smtClean="0">
                <a:solidFill>
                  <a:srgbClr val="000000"/>
                </a:solidFill>
                <a:latin typeface="Evolventa Bold"/>
              </a:rPr>
              <a:t>189</a:t>
            </a:r>
            <a:r>
              <a:rPr lang="en-US" sz="2500" dirty="0" smtClean="0">
                <a:solidFill>
                  <a:srgbClr val="000000"/>
                </a:solidFill>
                <a:latin typeface="Evolventa Bold"/>
              </a:rPr>
              <a:t> </a:t>
            </a:r>
            <a:endParaRPr lang="en-US" sz="2500" dirty="0">
              <a:solidFill>
                <a:srgbClr val="000000"/>
              </a:solidFill>
              <a:latin typeface="Evolventa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2181060" y="4739480"/>
            <a:ext cx="621030" cy="39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dirty="0" smtClean="0">
                <a:solidFill>
                  <a:srgbClr val="000000"/>
                </a:solidFill>
                <a:latin typeface="Evolventa Bold"/>
              </a:rPr>
              <a:t>4</a:t>
            </a:r>
            <a:r>
              <a:rPr lang="ru-RU" sz="2500" dirty="0" smtClean="0">
                <a:solidFill>
                  <a:srgbClr val="000000"/>
                </a:solidFill>
                <a:latin typeface="Evolventa Bold"/>
              </a:rPr>
              <a:t>67</a:t>
            </a:r>
            <a:r>
              <a:rPr lang="en-US" sz="2500" dirty="0" smtClean="0">
                <a:solidFill>
                  <a:srgbClr val="000000"/>
                </a:solidFill>
                <a:latin typeface="Evolventa"/>
              </a:rPr>
              <a:t> </a:t>
            </a:r>
            <a:endParaRPr lang="en-US" sz="2500" dirty="0">
              <a:solidFill>
                <a:srgbClr val="000000"/>
              </a:solidFill>
              <a:latin typeface="Evolventa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1212449" y="7483058"/>
            <a:ext cx="615553" cy="39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dirty="0" smtClean="0">
                <a:solidFill>
                  <a:srgbClr val="000000"/>
                </a:solidFill>
                <a:latin typeface="Evolventa"/>
              </a:rPr>
              <a:t>1 </a:t>
            </a:r>
            <a:endParaRPr lang="en-US" sz="2500" dirty="0">
              <a:solidFill>
                <a:srgbClr val="000000"/>
              </a:solidFill>
              <a:latin typeface="Evolventa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3332370" y="7971633"/>
            <a:ext cx="621030" cy="39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ru-RU" sz="2500" dirty="0" smtClean="0">
                <a:solidFill>
                  <a:srgbClr val="000000"/>
                </a:solidFill>
                <a:latin typeface="Evolventa Bold"/>
              </a:rPr>
              <a:t>143</a:t>
            </a:r>
            <a:r>
              <a:rPr lang="en-US" sz="2500" dirty="0" smtClean="0">
                <a:solidFill>
                  <a:srgbClr val="000000"/>
                </a:solidFill>
                <a:latin typeface="Evolventa"/>
              </a:rPr>
              <a:t> </a:t>
            </a:r>
            <a:endParaRPr lang="en-US" sz="2500" dirty="0">
              <a:solidFill>
                <a:srgbClr val="000000"/>
              </a:solidFill>
              <a:latin typeface="Evolventa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4281779" y="4049239"/>
            <a:ext cx="652780" cy="39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ru-RU" sz="2500" dirty="0" smtClean="0">
                <a:solidFill>
                  <a:srgbClr val="000000"/>
                </a:solidFill>
                <a:latin typeface="Evolventa Bold"/>
              </a:rPr>
              <a:t>535</a:t>
            </a:r>
            <a:r>
              <a:rPr lang="en-US" sz="2500" dirty="0" smtClean="0">
                <a:solidFill>
                  <a:srgbClr val="000000"/>
                </a:solidFill>
                <a:latin typeface="Evolventa"/>
              </a:rPr>
              <a:t> </a:t>
            </a:r>
            <a:endParaRPr lang="en-US" sz="2500" dirty="0">
              <a:solidFill>
                <a:srgbClr val="000000"/>
              </a:solidFill>
              <a:latin typeface="Evolventa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6375698" y="3989171"/>
            <a:ext cx="652780" cy="39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dirty="0" smtClean="0">
                <a:solidFill>
                  <a:srgbClr val="000000"/>
                </a:solidFill>
                <a:latin typeface="Evolventa"/>
              </a:rPr>
              <a:t> </a:t>
            </a:r>
            <a:endParaRPr lang="en-US" sz="2500" dirty="0">
              <a:solidFill>
                <a:srgbClr val="000000"/>
              </a:solidFill>
              <a:latin typeface="Evolventa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15431135" y="7977196"/>
            <a:ext cx="652780" cy="39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dirty="0" smtClean="0">
                <a:solidFill>
                  <a:srgbClr val="000000"/>
                </a:solidFill>
                <a:latin typeface="Evolventa"/>
              </a:rPr>
              <a:t> </a:t>
            </a:r>
            <a:endParaRPr lang="en-US" sz="2500" dirty="0">
              <a:solidFill>
                <a:srgbClr val="000000"/>
              </a:solidFill>
              <a:latin typeface="Evolventa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428564" y="285716"/>
            <a:ext cx="7724188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31356E"/>
                </a:solidFill>
                <a:latin typeface="Evolventa Bold"/>
              </a:rPr>
              <a:t>ДЕМОГРАФИЯ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1534257" y="3475074"/>
            <a:ext cx="1418978" cy="5723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119" dirty="0">
                <a:solidFill>
                  <a:srgbClr val="000000"/>
                </a:solidFill>
                <a:latin typeface="Evolventa Bold"/>
              </a:rPr>
              <a:t>23,104</a:t>
            </a:r>
            <a:endParaRPr lang="ru-RU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6169478" y="5410505"/>
            <a:ext cx="1418978" cy="5723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119" dirty="0" smtClean="0">
                <a:solidFill>
                  <a:srgbClr val="000000"/>
                </a:solidFill>
                <a:latin typeface="Evolventa Bold"/>
              </a:rPr>
              <a:t>2</a:t>
            </a:r>
            <a:r>
              <a:rPr lang="ru-RU" sz="3119" dirty="0" smtClean="0">
                <a:solidFill>
                  <a:srgbClr val="000000"/>
                </a:solidFill>
                <a:latin typeface="Evolventa Bold"/>
              </a:rPr>
              <a:t>2,519</a:t>
            </a:r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15323497" y="7774367"/>
            <a:ext cx="7929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Evolventa Bold"/>
              </a:rPr>
              <a:t>174</a:t>
            </a:r>
            <a:endParaRPr lang="ru-RU" sz="2400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16284269" y="5235008"/>
            <a:ext cx="699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Evolventa Bold"/>
              </a:rPr>
              <a:t>411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5494559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22202" y="242009"/>
            <a:ext cx="1197861" cy="1195944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184088" y="2653222"/>
            <a:ext cx="20440633" cy="6941998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619104" y="371904"/>
            <a:ext cx="11773368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ru-RU" sz="4856" dirty="0" smtClean="0">
                <a:solidFill>
                  <a:srgbClr val="31356E"/>
                </a:solidFill>
                <a:latin typeface="Evolventa Bold"/>
              </a:rPr>
              <a:t>СОЦИАЛЬНО-ЗНАЧИМЫЕ МЕРОПРИЯТИЯ В КУЛЬТУРЕ</a:t>
            </a:r>
            <a:endParaRPr lang="en-US" sz="4856" dirty="0">
              <a:solidFill>
                <a:srgbClr val="31356E"/>
              </a:solidFill>
              <a:latin typeface="Evolventa Bold"/>
            </a:endParaRPr>
          </a:p>
        </p:txBody>
      </p:sp>
      <p:pic>
        <p:nvPicPr>
          <p:cNvPr id="31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380120">
            <a:off x="12628599" y="-1292759"/>
            <a:ext cx="5438306" cy="411333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23160" y="1822225"/>
            <a:ext cx="565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dirty="0" smtClean="0">
                <a:solidFill>
                  <a:srgbClr val="002060"/>
                </a:solidFill>
                <a:latin typeface="Evolventa" panose="020B0604020202020204" charset="0"/>
              </a:rPr>
              <a:t>Фестивали</a:t>
            </a:r>
            <a:r>
              <a:rPr lang="ru-RU" sz="4800" dirty="0" smtClean="0">
                <a:solidFill>
                  <a:srgbClr val="002060"/>
                </a:solidFill>
                <a:latin typeface="Evolventa" panose="020B0604020202020204" charset="0"/>
              </a:rPr>
              <a:t>:</a:t>
            </a:r>
            <a:endParaRPr lang="ru-RU" sz="4800" dirty="0">
              <a:solidFill>
                <a:srgbClr val="002060"/>
              </a:solidFill>
              <a:latin typeface="Evolventa" panose="020B060402020202020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4195" y="2791747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Evolventa" panose="020B0604020202020204" charset="0"/>
                <a:ea typeface="Times New Roman"/>
              </a:rPr>
              <a:t>«Запомните меня таким» </a:t>
            </a:r>
            <a:endParaRPr lang="ru-RU" sz="3600" b="1" dirty="0">
              <a:solidFill>
                <a:srgbClr val="002060"/>
              </a:solidFill>
              <a:latin typeface="Evolventa" panose="020B060402020202020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1638" y="4255067"/>
            <a:ext cx="5905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Evolventa" panose="020B0604020202020204" charset="0"/>
                <a:ea typeface="Times New Roman"/>
              </a:rPr>
              <a:t>«Пришел Спас - всему час»</a:t>
            </a:r>
            <a:endParaRPr lang="ru-RU" sz="3200" b="1" dirty="0">
              <a:solidFill>
                <a:srgbClr val="002060"/>
              </a:solidFill>
              <a:latin typeface="Evolventa" panose="020B060402020202020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6472" y="4985599"/>
            <a:ext cx="9722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Evolventa" panose="020B0604020202020204" charset="0"/>
                <a:ea typeface="Times New Roman"/>
              </a:rPr>
              <a:t>«Национальность моя - гордость моя» </a:t>
            </a:r>
            <a:endParaRPr lang="ru-RU" sz="3600" b="1" dirty="0">
              <a:solidFill>
                <a:srgbClr val="002060"/>
              </a:solidFill>
              <a:latin typeface="Evolventa" panose="020B060402020202020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2312" y="3465288"/>
            <a:ext cx="66590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Evolventa" panose="020B0604020202020204" charset="0"/>
                <a:ea typeface="Times New Roman"/>
              </a:rPr>
              <a:t>«Моя многозвучная Родина»</a:t>
            </a:r>
            <a:endParaRPr lang="ru-RU" sz="3600" b="1" dirty="0">
              <a:solidFill>
                <a:srgbClr val="002060"/>
              </a:solidFill>
              <a:latin typeface="Evolventa" panose="020B060402020202020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1872" y="3403937"/>
            <a:ext cx="5344673" cy="5440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182" y="190716"/>
            <a:ext cx="5777002" cy="5441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14" y="5318164"/>
            <a:ext cx="7049134" cy="5156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9" y="5617463"/>
            <a:ext cx="5914219" cy="48422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818926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22202" y="242009"/>
            <a:ext cx="1197861" cy="1195944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274101" y="4639444"/>
            <a:ext cx="20440633" cy="6941998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286033" y="607915"/>
            <a:ext cx="1372864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  <a:latin typeface="Evolventa" panose="020B0604020202020204" charset="0"/>
              </a:rPr>
              <a:t>Музей и туристическая деятельность</a:t>
            </a:r>
          </a:p>
        </p:txBody>
      </p:sp>
      <p:pic>
        <p:nvPicPr>
          <p:cNvPr id="31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380120">
            <a:off x="12628599" y="-1292759"/>
            <a:ext cx="5438306" cy="41133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7056" y="1687116"/>
            <a:ext cx="1453158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dirty="0">
                <a:solidFill>
                  <a:srgbClr val="002060"/>
                </a:solidFill>
                <a:latin typeface="Evolventa" panose="020B0604020202020204" charset="0"/>
                <a:ea typeface="Times New Roman"/>
              </a:rPr>
              <a:t>Т</a:t>
            </a:r>
            <a:r>
              <a:rPr lang="ru-RU" sz="3600" dirty="0" smtClean="0">
                <a:solidFill>
                  <a:srgbClr val="002060"/>
                </a:solidFill>
                <a:latin typeface="Evolventa" panose="020B0604020202020204" charset="0"/>
                <a:ea typeface="Times New Roman"/>
              </a:rPr>
              <a:t>уристические маршруты:</a:t>
            </a:r>
          </a:p>
          <a:p>
            <a:pPr>
              <a:lnSpc>
                <a:spcPct val="1500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Evolventa" panose="020B0604020202020204" charset="0"/>
                <a:ea typeface="Times New Roman"/>
              </a:rPr>
              <a:t>«</a:t>
            </a:r>
            <a:r>
              <a:rPr lang="ru-RU" sz="3600" b="1" dirty="0" err="1">
                <a:solidFill>
                  <a:srgbClr val="002060"/>
                </a:solidFill>
                <a:latin typeface="Evolventa" panose="020B0604020202020204" charset="0"/>
                <a:ea typeface="Times New Roman"/>
              </a:rPr>
              <a:t>Яковлевский</a:t>
            </a:r>
            <a:r>
              <a:rPr lang="ru-RU" sz="3600" b="1" dirty="0">
                <a:solidFill>
                  <a:srgbClr val="002060"/>
                </a:solidFill>
                <a:latin typeface="Evolventa" panose="020B0604020202020204" charset="0"/>
                <a:ea typeface="Times New Roman"/>
              </a:rPr>
              <a:t> лубок», </a:t>
            </a:r>
            <a:endParaRPr lang="ru-RU" sz="3600" b="1" dirty="0" smtClean="0">
              <a:solidFill>
                <a:srgbClr val="002060"/>
              </a:solidFill>
              <a:latin typeface="Evolventa" panose="020B0604020202020204" charset="0"/>
              <a:ea typeface="Times New Roman"/>
            </a:endParaRPr>
          </a:p>
          <a:p>
            <a:pPr>
              <a:lnSpc>
                <a:spcPct val="1500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Evolventa" panose="020B0604020202020204" charset="0"/>
                <a:ea typeface="Times New Roman"/>
              </a:rPr>
              <a:t>«</a:t>
            </a:r>
            <a:r>
              <a:rPr lang="ru-RU" sz="3600" b="1" dirty="0" err="1">
                <a:solidFill>
                  <a:srgbClr val="002060"/>
                </a:solidFill>
                <a:latin typeface="Evolventa" panose="020B0604020202020204" charset="0"/>
                <a:ea typeface="Times New Roman"/>
              </a:rPr>
              <a:t>Яковлевская</a:t>
            </a:r>
            <a:r>
              <a:rPr lang="ru-RU" sz="3600" b="1" dirty="0">
                <a:solidFill>
                  <a:srgbClr val="002060"/>
                </a:solidFill>
                <a:latin typeface="Evolventa" panose="020B0604020202020204" charset="0"/>
                <a:ea typeface="Times New Roman"/>
              </a:rPr>
              <a:t> рассольная баранка», </a:t>
            </a:r>
            <a:endParaRPr lang="ru-RU" sz="3600" b="1" dirty="0" smtClean="0">
              <a:solidFill>
                <a:srgbClr val="002060"/>
              </a:solidFill>
              <a:latin typeface="Evolventa" panose="020B0604020202020204" charset="0"/>
              <a:ea typeface="Times New Roman"/>
            </a:endParaRPr>
          </a:p>
          <a:p>
            <a:pPr>
              <a:lnSpc>
                <a:spcPct val="1500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Evolventa" panose="020B0604020202020204" charset="0"/>
                <a:ea typeface="Times New Roman"/>
              </a:rPr>
              <a:t>«</a:t>
            </a:r>
            <a:r>
              <a:rPr lang="ru-RU" sz="3600" b="1" dirty="0" err="1">
                <a:solidFill>
                  <a:srgbClr val="002060"/>
                </a:solidFill>
                <a:latin typeface="Evolventa" panose="020B0604020202020204" charset="0"/>
                <a:ea typeface="Times New Roman"/>
              </a:rPr>
              <a:t>Яковлевские</a:t>
            </a:r>
            <a:r>
              <a:rPr lang="ru-RU" sz="3600" b="1" dirty="0">
                <a:solidFill>
                  <a:srgbClr val="002060"/>
                </a:solidFill>
                <a:latin typeface="Evolventa" panose="020B0604020202020204" charset="0"/>
                <a:ea typeface="Times New Roman"/>
              </a:rPr>
              <a:t> вечёрки». </a:t>
            </a:r>
            <a:endParaRPr lang="ru-RU" sz="3600" b="1" dirty="0">
              <a:solidFill>
                <a:srgbClr val="002060"/>
              </a:solidFill>
              <a:effectLst/>
              <a:latin typeface="Evolventa" panose="020B060402020202020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68299" y="7989334"/>
            <a:ext cx="85269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Evolventa" panose="020B0604020202020204" charset="0"/>
                <a:ea typeface="Times New Roman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Evolventa" panose="020B0604020202020204" charset="0"/>
                <a:ea typeface="Times New Roman"/>
              </a:rPr>
              <a:t>IX </a:t>
            </a:r>
            <a:r>
              <a:rPr lang="ru-RU" sz="3600" b="1" dirty="0" smtClean="0">
                <a:solidFill>
                  <a:srgbClr val="002060"/>
                </a:solidFill>
                <a:latin typeface="Evolventa" panose="020B0604020202020204" charset="0"/>
                <a:ea typeface="Times New Roman"/>
              </a:rPr>
              <a:t>Всероссийский туристический конкурс «Маршрут </a:t>
            </a:r>
            <a:r>
              <a:rPr lang="ru-RU" sz="3600" b="1" dirty="0">
                <a:solidFill>
                  <a:srgbClr val="002060"/>
                </a:solidFill>
                <a:latin typeface="Evolventa" panose="020B0604020202020204" charset="0"/>
                <a:ea typeface="Times New Roman"/>
              </a:rPr>
              <a:t>года»</a:t>
            </a:r>
            <a:endParaRPr lang="ru-RU" sz="3600" b="1" dirty="0">
              <a:solidFill>
                <a:srgbClr val="002060"/>
              </a:solidFill>
              <a:latin typeface="Evolventa" panose="020B060402020202020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2" y="1723522"/>
            <a:ext cx="7932408" cy="5949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94" y="5287516"/>
            <a:ext cx="9409006" cy="4344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1621400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94145" y="241773"/>
            <a:ext cx="901964" cy="900521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chemeClr val="tx2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45126" y="1751485"/>
            <a:ext cx="17825231" cy="1064428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391036" y="393682"/>
            <a:ext cx="11345624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rgbClr val="002060"/>
                </a:solidFill>
                <a:latin typeface="Evolventa Bold"/>
              </a:rPr>
              <a:t>СПОРТ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03040" y="1306535"/>
            <a:ext cx="8522860" cy="357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30"/>
              </a:lnSpc>
            </a:pPr>
            <a:r>
              <a:rPr lang="en-US" sz="3600" b="1" dirty="0">
                <a:solidFill>
                  <a:srgbClr val="002060"/>
                </a:solidFill>
                <a:latin typeface="Evolventa"/>
              </a:rPr>
              <a:t>ПОДГОТОВЛЕНО</a:t>
            </a:r>
          </a:p>
          <a:p>
            <a:pPr>
              <a:lnSpc>
                <a:spcPts val="4630"/>
              </a:lnSpc>
            </a:pPr>
            <a:r>
              <a:rPr lang="en-US" sz="3600" b="1" dirty="0">
                <a:solidFill>
                  <a:srgbClr val="002060"/>
                </a:solidFill>
                <a:latin typeface="Evolventa"/>
              </a:rPr>
              <a:t>   </a:t>
            </a:r>
            <a:r>
              <a:rPr lang="ru-RU" sz="3600" b="1" dirty="0" smtClean="0">
                <a:solidFill>
                  <a:srgbClr val="002060"/>
                </a:solidFill>
                <a:latin typeface="Evolventa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Evolventa"/>
              </a:rPr>
              <a:t>за 202</a:t>
            </a:r>
            <a:r>
              <a:rPr lang="ru-RU" sz="3600" b="1" dirty="0" smtClean="0">
                <a:solidFill>
                  <a:srgbClr val="002060"/>
                </a:solidFill>
                <a:latin typeface="Evolventa"/>
              </a:rPr>
              <a:t>2</a:t>
            </a:r>
            <a:r>
              <a:rPr lang="en-US" sz="3600" b="1" dirty="0" smtClean="0">
                <a:solidFill>
                  <a:srgbClr val="002060"/>
                </a:solidFill>
                <a:latin typeface="Evolventa"/>
              </a:rPr>
              <a:t> год</a:t>
            </a:r>
            <a:endParaRPr lang="en-US" sz="3600" b="1" dirty="0">
              <a:solidFill>
                <a:srgbClr val="002060"/>
              </a:solidFill>
              <a:latin typeface="Evolventa"/>
            </a:endParaRPr>
          </a:p>
          <a:p>
            <a:pPr>
              <a:lnSpc>
                <a:spcPts val="4630"/>
              </a:lnSpc>
            </a:pPr>
            <a:r>
              <a:rPr lang="en-US" sz="3600" b="1" dirty="0">
                <a:solidFill>
                  <a:srgbClr val="002060"/>
                </a:solidFill>
                <a:latin typeface="Evolventa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Evolventa Bold"/>
              </a:rPr>
              <a:t>49ч</a:t>
            </a:r>
            <a:r>
              <a:rPr lang="en-US" sz="3600" b="1" dirty="0" smtClean="0">
                <a:solidFill>
                  <a:srgbClr val="002060"/>
                </a:solidFill>
                <a:latin typeface="Evolventa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Evolventa"/>
              </a:rPr>
              <a:t>-</a:t>
            </a:r>
            <a:r>
              <a:rPr lang="en-US" sz="3600" b="1" dirty="0" smtClean="0">
                <a:solidFill>
                  <a:srgbClr val="002060"/>
                </a:solidFill>
                <a:latin typeface="Evolventa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Evolventa"/>
              </a:rPr>
              <a:t>3-й разряд </a:t>
            </a:r>
            <a:endParaRPr lang="en-US" sz="3600" b="1" dirty="0">
              <a:solidFill>
                <a:srgbClr val="002060"/>
              </a:solidFill>
              <a:latin typeface="Evolventa"/>
            </a:endParaRPr>
          </a:p>
          <a:p>
            <a:pPr>
              <a:lnSpc>
                <a:spcPts val="4630"/>
              </a:lnSpc>
            </a:pPr>
            <a:r>
              <a:rPr lang="en-US" sz="3600" b="1" dirty="0">
                <a:solidFill>
                  <a:srgbClr val="002060"/>
                </a:solidFill>
                <a:latin typeface="Evolventa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Evolventa"/>
              </a:rPr>
              <a:t>45ч - 2</a:t>
            </a:r>
            <a:r>
              <a:rPr lang="en-US" sz="3600" b="1" dirty="0" smtClean="0">
                <a:solidFill>
                  <a:srgbClr val="002060"/>
                </a:solidFill>
                <a:latin typeface="Evolventa"/>
              </a:rPr>
              <a:t>-Й </a:t>
            </a:r>
            <a:r>
              <a:rPr lang="en-US" sz="3600" b="1" dirty="0">
                <a:solidFill>
                  <a:srgbClr val="002060"/>
                </a:solidFill>
                <a:latin typeface="Evolventa"/>
              </a:rPr>
              <a:t>РАЗРЯД</a:t>
            </a:r>
          </a:p>
          <a:p>
            <a:pPr>
              <a:lnSpc>
                <a:spcPts val="463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Evolventa Bold"/>
              </a:rPr>
              <a:t> 1ч -</a:t>
            </a:r>
            <a:r>
              <a:rPr lang="en-US" sz="3600" b="1" dirty="0" smtClean="0">
                <a:solidFill>
                  <a:srgbClr val="002060"/>
                </a:solidFill>
                <a:latin typeface="Evolventa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Evolventa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Evolventa"/>
              </a:rPr>
              <a:t>1-Й </a:t>
            </a:r>
            <a:r>
              <a:rPr lang="en-US" sz="3600" b="1" dirty="0">
                <a:solidFill>
                  <a:srgbClr val="002060"/>
                </a:solidFill>
                <a:latin typeface="Evolventa"/>
              </a:rPr>
              <a:t>РАЗРЯД</a:t>
            </a:r>
          </a:p>
          <a:p>
            <a:pPr>
              <a:lnSpc>
                <a:spcPts val="4942"/>
              </a:lnSpc>
            </a:pPr>
            <a:endParaRPr dirty="0"/>
          </a:p>
        </p:txBody>
      </p:sp>
      <p:sp>
        <p:nvSpPr>
          <p:cNvPr id="19" name="TextBox 19"/>
          <p:cNvSpPr txBox="1"/>
          <p:nvPr/>
        </p:nvSpPr>
        <p:spPr>
          <a:xfrm>
            <a:off x="3169903" y="5215508"/>
            <a:ext cx="7848872" cy="5655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86"/>
              </a:lnSpc>
            </a:pPr>
            <a:r>
              <a:rPr lang="en-US" sz="3600" dirty="0" smtClean="0">
                <a:solidFill>
                  <a:srgbClr val="FFFFFF"/>
                </a:solidFill>
                <a:latin typeface="Evolventa"/>
              </a:rPr>
              <a:t>ЗАНИМАЮТСЯ</a:t>
            </a:r>
            <a:r>
              <a:rPr lang="ru-RU" sz="3600" dirty="0" smtClean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Evolventa"/>
              </a:rPr>
              <a:t>ФИЗКУЛЬТУРОЙ И</a:t>
            </a:r>
            <a:endParaRPr lang="en-US" sz="3600" dirty="0">
              <a:solidFill>
                <a:srgbClr val="FFFFFF"/>
              </a:solidFill>
              <a:latin typeface="Evolventa"/>
            </a:endParaRPr>
          </a:p>
          <a:p>
            <a:pPr algn="ctr">
              <a:lnSpc>
                <a:spcPts val="4786"/>
              </a:lnSpc>
            </a:pPr>
            <a:r>
              <a:rPr lang="en-US" sz="3600" dirty="0">
                <a:solidFill>
                  <a:srgbClr val="FFFFFF"/>
                </a:solidFill>
                <a:latin typeface="Evolventa"/>
              </a:rPr>
              <a:t>СПОРТОМ</a:t>
            </a:r>
          </a:p>
          <a:p>
            <a:pPr algn="ctr">
              <a:lnSpc>
                <a:spcPts val="4630"/>
              </a:lnSpc>
            </a:pPr>
            <a:r>
              <a:rPr lang="en-US" sz="4400" dirty="0" smtClean="0">
                <a:solidFill>
                  <a:srgbClr val="FFFFFF"/>
                </a:solidFill>
                <a:latin typeface="Evolventa Bold"/>
              </a:rPr>
              <a:t>10</a:t>
            </a:r>
            <a:r>
              <a:rPr lang="ru-RU" sz="4400" dirty="0" smtClean="0">
                <a:solidFill>
                  <a:srgbClr val="FFFFFF"/>
                </a:solidFill>
                <a:latin typeface="Evolventa Bold"/>
              </a:rPr>
              <a:t> 830</a:t>
            </a:r>
            <a:r>
              <a:rPr lang="en-US" sz="4400" dirty="0" smtClean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Evolventa"/>
              </a:rPr>
              <a:t>чел</a:t>
            </a:r>
            <a:r>
              <a:rPr lang="en-US" sz="4400" dirty="0" smtClean="0">
                <a:solidFill>
                  <a:srgbClr val="FFFFFF"/>
                </a:solidFill>
                <a:latin typeface="Evolventa"/>
              </a:rPr>
              <a:t>.</a:t>
            </a:r>
            <a:endParaRPr lang="en-US" sz="4400" dirty="0">
              <a:solidFill>
                <a:srgbClr val="FFFFFF"/>
              </a:solidFill>
              <a:latin typeface="Evolventa"/>
            </a:endParaRPr>
          </a:p>
          <a:p>
            <a:pPr algn="ctr">
              <a:lnSpc>
                <a:spcPts val="4630"/>
              </a:lnSpc>
            </a:pPr>
            <a:endParaRPr lang="ru-RU" sz="4400" dirty="0">
              <a:solidFill>
                <a:srgbClr val="FFFFFF"/>
              </a:solidFill>
              <a:latin typeface="Evolventa Bold"/>
            </a:endParaRPr>
          </a:p>
          <a:p>
            <a:pPr algn="ctr">
              <a:lnSpc>
                <a:spcPts val="4630"/>
              </a:lnSpc>
            </a:pPr>
            <a:r>
              <a:rPr lang="en-US" sz="4400" dirty="0" smtClean="0">
                <a:solidFill>
                  <a:srgbClr val="FFFFFF"/>
                </a:solidFill>
                <a:latin typeface="Evolventa Bold"/>
              </a:rPr>
              <a:t>4</a:t>
            </a:r>
            <a:r>
              <a:rPr lang="ru-RU" sz="4400" dirty="0" smtClean="0">
                <a:solidFill>
                  <a:srgbClr val="FFFFFF"/>
                </a:solidFill>
                <a:latin typeface="Evolventa Bold"/>
              </a:rPr>
              <a:t>6,8</a:t>
            </a:r>
            <a:r>
              <a:rPr lang="en-US" sz="4400" dirty="0" smtClean="0">
                <a:solidFill>
                  <a:srgbClr val="FFFFFF"/>
                </a:solidFill>
                <a:latin typeface="Evolventa Bold"/>
              </a:rPr>
              <a:t>%</a:t>
            </a:r>
            <a:r>
              <a:rPr lang="en-US" sz="4400" dirty="0" smtClean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Evolventa"/>
              </a:rPr>
              <a:t>от</a:t>
            </a:r>
            <a:r>
              <a:rPr lang="en-US" sz="4400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Evolventa"/>
              </a:rPr>
              <a:t>численности</a:t>
            </a:r>
            <a:r>
              <a:rPr lang="ru-RU" sz="4400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Evolventa"/>
              </a:rPr>
              <a:t>населения</a:t>
            </a:r>
            <a:r>
              <a:rPr lang="en-US" sz="4400" dirty="0" smtClean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Evolventa"/>
              </a:rPr>
              <a:t>района</a:t>
            </a:r>
            <a:endParaRPr lang="en-US" sz="4400" dirty="0">
              <a:solidFill>
                <a:srgbClr val="FFFFFF"/>
              </a:solidFill>
              <a:latin typeface="Evolventa"/>
            </a:endParaRPr>
          </a:p>
          <a:p>
            <a:pPr algn="ctr">
              <a:lnSpc>
                <a:spcPts val="1822"/>
              </a:lnSpc>
            </a:pPr>
            <a:endParaRPr sz="3200" dirty="0"/>
          </a:p>
          <a:p>
            <a:pPr algn="ctr">
              <a:lnSpc>
                <a:spcPts val="4630"/>
              </a:lnSpc>
            </a:pPr>
            <a:endParaRPr lang="ru-RU" sz="4400" dirty="0" smtClean="0">
              <a:solidFill>
                <a:srgbClr val="FFFFFF"/>
              </a:solidFill>
              <a:latin typeface="Evolventa Bold"/>
            </a:endParaRPr>
          </a:p>
          <a:p>
            <a:pPr>
              <a:lnSpc>
                <a:spcPts val="4630"/>
              </a:lnSpc>
            </a:pPr>
            <a:endParaRPr dirty="0"/>
          </a:p>
          <a:p>
            <a:pPr>
              <a:lnSpc>
                <a:spcPts val="5098"/>
              </a:lnSpc>
            </a:pPr>
            <a:endParaRPr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576" y="241051"/>
            <a:ext cx="6696744" cy="4465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231" y="4481391"/>
            <a:ext cx="7290776" cy="5468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2240344" y="3391018"/>
            <a:ext cx="5050550" cy="6822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4630"/>
              </a:lnSpc>
            </a:pPr>
            <a:r>
              <a:rPr lang="en-US" sz="4400" dirty="0">
                <a:solidFill>
                  <a:srgbClr val="FFFFFF"/>
                </a:solidFill>
                <a:latin typeface="Evolventa Bold"/>
              </a:rPr>
              <a:t>22</a:t>
            </a:r>
            <a:r>
              <a:rPr lang="en-US" sz="4400" dirty="0">
                <a:solidFill>
                  <a:srgbClr val="FFFFFF"/>
                </a:solidFill>
                <a:latin typeface="Evolventa"/>
              </a:rPr>
              <a:t> ВИДА СПОРТА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94145" y="241773"/>
            <a:ext cx="901964" cy="900521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27775" y="7988226"/>
            <a:ext cx="2972809" cy="2157663"/>
            <a:chOff x="0" y="0"/>
            <a:chExt cx="2899410" cy="2104390"/>
          </a:xfrm>
        </p:grpSpPr>
        <p:sp>
          <p:nvSpPr>
            <p:cNvPr id="6" name="Freeform 6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2"/>
              <a:stretch>
                <a:fillRect t="-344" b="-344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029869" y="3128110"/>
            <a:ext cx="4264967" cy="3095510"/>
            <a:chOff x="0" y="0"/>
            <a:chExt cx="2899410" cy="2104390"/>
          </a:xfrm>
        </p:grpSpPr>
        <p:sp>
          <p:nvSpPr>
            <p:cNvPr id="8" name="Freeform 8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3"/>
              <a:stretch>
                <a:fillRect t="-1154" b="-115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6029870" y="253944"/>
            <a:ext cx="3646025" cy="2646283"/>
            <a:chOff x="0" y="0"/>
            <a:chExt cx="2899410" cy="2104390"/>
          </a:xfrm>
        </p:grpSpPr>
        <p:sp>
          <p:nvSpPr>
            <p:cNvPr id="10" name="Freeform 10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4"/>
              <a:stretch>
                <a:fillRect t="-7712" b="-7712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294866" y="5619574"/>
            <a:ext cx="3005717" cy="2181548"/>
            <a:chOff x="0" y="0"/>
            <a:chExt cx="2899410" cy="2104390"/>
          </a:xfrm>
        </p:grpSpPr>
        <p:sp>
          <p:nvSpPr>
            <p:cNvPr id="16" name="Freeform 16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5"/>
              <a:stretch>
                <a:fillRect t="-1626" b="-1626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195388" y="79126"/>
            <a:ext cx="11345624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>
                <a:solidFill>
                  <a:srgbClr val="004AAD"/>
                </a:solidFill>
                <a:latin typeface="Evolventa Bold"/>
              </a:rPr>
              <a:t>СПОРТ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4866" y="1237390"/>
            <a:ext cx="8222070" cy="521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ФЕСТИВАЛЬ СПОРТА И</a:t>
            </a:r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ТВОРЧЕСТВА "ГРАНИ"</a:t>
            </a:r>
          </a:p>
          <a:p>
            <a:pPr>
              <a:lnSpc>
                <a:spcPts val="3682"/>
              </a:lnSpc>
            </a:pPr>
            <a:endParaRPr/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ЧЕМПИОНАТЫ ПО КАРАТЭ</a:t>
            </a:r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"КУБОК ПОБЕДЫ" И</a:t>
            </a:r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"ПЕРВЫЕ ШАГИ"</a:t>
            </a:r>
          </a:p>
          <a:p>
            <a:pPr>
              <a:lnSpc>
                <a:spcPts val="3682"/>
              </a:lnSpc>
            </a:pPr>
            <a:endParaRPr/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ТУРНИР ПО</a:t>
            </a:r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ВСЕСТИЛЕВОМУ КАРАТЭ</a:t>
            </a:r>
          </a:p>
          <a:p>
            <a:pPr>
              <a:lnSpc>
                <a:spcPts val="3682"/>
              </a:lnSpc>
            </a:pPr>
            <a:endParaRPr/>
          </a:p>
          <a:p>
            <a:pPr>
              <a:lnSpc>
                <a:spcPts val="3682"/>
              </a:lnSpc>
            </a:pPr>
            <a:endParaRPr/>
          </a:p>
        </p:txBody>
      </p:sp>
      <p:sp>
        <p:nvSpPr>
          <p:cNvPr id="20" name="TextBox 20"/>
          <p:cNvSpPr txBox="1"/>
          <p:nvPr/>
        </p:nvSpPr>
        <p:spPr>
          <a:xfrm>
            <a:off x="3493737" y="6538898"/>
            <a:ext cx="6606272" cy="2919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41"/>
              </a:lnSpc>
              <a:spcBef>
                <a:spcPct val="0"/>
              </a:spcBef>
            </a:pPr>
            <a:r>
              <a:rPr lang="en-US" sz="3068" dirty="0">
                <a:solidFill>
                  <a:srgbClr val="002F42"/>
                </a:solidFill>
                <a:latin typeface="Evolventa"/>
              </a:rPr>
              <a:t>Т</a:t>
            </a:r>
            <a:r>
              <a:rPr lang="en-US" sz="3068" dirty="0">
                <a:solidFill>
                  <a:srgbClr val="31356E"/>
                </a:solidFill>
                <a:latin typeface="Evolventa"/>
              </a:rPr>
              <a:t>УРНИРЫ ПО ДЗЮДО И САМБО</a:t>
            </a:r>
          </a:p>
          <a:p>
            <a:pPr>
              <a:lnSpc>
                <a:spcPts val="4541"/>
              </a:lnSpc>
              <a:spcBef>
                <a:spcPct val="0"/>
              </a:spcBef>
            </a:pPr>
            <a:endParaRPr dirty="0"/>
          </a:p>
          <a:p>
            <a:pPr>
              <a:lnSpc>
                <a:spcPts val="4541"/>
              </a:lnSpc>
              <a:spcBef>
                <a:spcPct val="0"/>
              </a:spcBef>
            </a:pPr>
            <a:r>
              <a:rPr lang="en-US" sz="3068" dirty="0">
                <a:solidFill>
                  <a:srgbClr val="31356E"/>
                </a:solidFill>
                <a:latin typeface="Evolventa"/>
              </a:rPr>
              <a:t>СОРЕВНОВАНИЯ ПО НАСТОЛЬНОМУ ТЕННИСУ "НАРОДНАЯ ЛИГА"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671636" y="64013"/>
            <a:ext cx="8041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Evolventa" panose="020B0604020202020204" charset="0"/>
              </a:rPr>
              <a:t>В спортивных  мероприятиях приняли участие</a:t>
            </a:r>
            <a:r>
              <a:rPr lang="ru-RU" sz="3600" b="1" dirty="0" smtClean="0">
                <a:solidFill>
                  <a:srgbClr val="002060"/>
                </a:solidFill>
                <a:latin typeface="Evolventa" panose="020B0604020202020204" charset="0"/>
              </a:rPr>
              <a:t> 5384 </a:t>
            </a:r>
            <a:r>
              <a:rPr lang="ru-RU" sz="3600" dirty="0" smtClean="0">
                <a:solidFill>
                  <a:srgbClr val="002060"/>
                </a:solidFill>
                <a:latin typeface="Evolventa" panose="020B0604020202020204" charset="0"/>
              </a:rPr>
              <a:t>человека</a:t>
            </a:r>
            <a:endParaRPr lang="ru-RU" sz="3600" dirty="0">
              <a:solidFill>
                <a:srgbClr val="002060"/>
              </a:solidFill>
              <a:latin typeface="Evolventa" panose="020B0604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304" y="1363076"/>
            <a:ext cx="6089024" cy="42551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990" y="5504933"/>
            <a:ext cx="4183197" cy="4889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288" y="2047156"/>
            <a:ext cx="20447000" cy="694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1" y="2047156"/>
            <a:ext cx="6785992" cy="50894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12" y="4819464"/>
            <a:ext cx="7290048" cy="5467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048" y="189021"/>
            <a:ext cx="8205531" cy="6154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44" y="6136843"/>
            <a:ext cx="5201816" cy="3901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40571" y="59896"/>
            <a:ext cx="8919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2"/>
                </a:solidFill>
                <a:latin typeface="Evolventa" panose="020B0604020202020204" charset="0"/>
              </a:rPr>
              <a:t>Спартакиада муниципальных служащих</a:t>
            </a:r>
            <a:endParaRPr lang="ru-RU" sz="4800" b="1" dirty="0">
              <a:solidFill>
                <a:schemeClr val="tx2"/>
              </a:solidFill>
              <a:latin typeface="Evolvent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7081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94145" y="241773"/>
            <a:ext cx="901964" cy="900521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chemeClr val="tx2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33064" y="2450829"/>
            <a:ext cx="18288000" cy="85973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47856" y="-159418"/>
            <a:ext cx="8954986" cy="39347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-892025" y="3085633"/>
            <a:ext cx="8136252" cy="4896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5026056" y="4461779"/>
            <a:ext cx="6939744" cy="417646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391036" y="393682"/>
            <a:ext cx="11345624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rgbClr val="002060"/>
                </a:solidFill>
                <a:latin typeface="Evolventa Bold"/>
              </a:rPr>
              <a:t>СПОРТ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27072" y="3181552"/>
            <a:ext cx="3792524" cy="4911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49"/>
              </a:lnSpc>
            </a:pPr>
            <a:r>
              <a:rPr lang="en-US" sz="5400" dirty="0">
                <a:solidFill>
                  <a:srgbClr val="FFFFFF"/>
                </a:solidFill>
                <a:latin typeface="Evolventa" panose="020B0604020202020204" charset="0"/>
              </a:rPr>
              <a:t>ВФСК </a:t>
            </a:r>
            <a:r>
              <a:rPr lang="en-US" sz="5400" dirty="0" smtClean="0">
                <a:solidFill>
                  <a:srgbClr val="FFFFFF"/>
                </a:solidFill>
                <a:latin typeface="Evolventa" panose="020B0604020202020204" charset="0"/>
              </a:rPr>
              <a:t>Г</a:t>
            </a:r>
            <a:r>
              <a:rPr lang="ru-RU" sz="5400" dirty="0" smtClean="0">
                <a:solidFill>
                  <a:srgbClr val="FFFFFF"/>
                </a:solidFill>
                <a:latin typeface="Evolventa" panose="020B0604020202020204" charset="0"/>
              </a:rPr>
              <a:t> </a:t>
            </a:r>
            <a:r>
              <a:rPr lang="en-US" sz="5400" dirty="0" smtClean="0">
                <a:solidFill>
                  <a:srgbClr val="FFFFFF"/>
                </a:solidFill>
                <a:latin typeface="Evolventa" panose="020B0604020202020204" charset="0"/>
              </a:rPr>
              <a:t>Т</a:t>
            </a:r>
            <a:r>
              <a:rPr lang="ru-RU" sz="5400" dirty="0" smtClean="0">
                <a:solidFill>
                  <a:srgbClr val="FFFFFF"/>
                </a:solidFill>
                <a:latin typeface="Evolventa" panose="020B0604020202020204" charset="0"/>
              </a:rPr>
              <a:t> </a:t>
            </a:r>
            <a:r>
              <a:rPr lang="en-US" sz="5400" dirty="0" smtClean="0">
                <a:solidFill>
                  <a:srgbClr val="FFFFFF"/>
                </a:solidFill>
                <a:latin typeface="Evolventa" panose="020B0604020202020204" charset="0"/>
              </a:rPr>
              <a:t>О</a:t>
            </a:r>
            <a:endParaRPr lang="en-US" sz="5400" dirty="0">
              <a:solidFill>
                <a:srgbClr val="FFFFFF"/>
              </a:solidFill>
              <a:latin typeface="Evolventa" panose="020B0604020202020204" charset="0"/>
            </a:endParaRPr>
          </a:p>
          <a:p>
            <a:pPr algn="ctr">
              <a:lnSpc>
                <a:spcPts val="1137"/>
              </a:lnSpc>
            </a:pPr>
            <a:endParaRPr sz="3600" dirty="0">
              <a:solidFill>
                <a:prstClr val="black"/>
              </a:solidFill>
              <a:latin typeface="Evolventa" panose="020B0604020202020204" charset="0"/>
            </a:endParaRPr>
          </a:p>
          <a:p>
            <a:pPr algn="ctr">
              <a:lnSpc>
                <a:spcPts val="1137"/>
              </a:lnSpc>
            </a:pPr>
            <a:endParaRPr sz="3600" dirty="0">
              <a:solidFill>
                <a:prstClr val="black"/>
              </a:solidFill>
              <a:latin typeface="Evolventa" panose="020B0604020202020204" charset="0"/>
            </a:endParaRPr>
          </a:p>
          <a:p>
            <a:pPr algn="ctr">
              <a:lnSpc>
                <a:spcPts val="3949"/>
              </a:lnSpc>
            </a:pPr>
            <a:endParaRPr lang="ru-RU" sz="4400" dirty="0" smtClean="0">
              <a:solidFill>
                <a:srgbClr val="FFFFFF"/>
              </a:solidFill>
              <a:latin typeface="Evolventa" panose="020B0604020202020204" charset="0"/>
            </a:endParaRPr>
          </a:p>
          <a:p>
            <a:pPr algn="ctr">
              <a:lnSpc>
                <a:spcPts val="3949"/>
              </a:lnSpc>
            </a:pPr>
            <a:r>
              <a:rPr lang="ru-RU" sz="4400" dirty="0" smtClean="0">
                <a:solidFill>
                  <a:srgbClr val="FFFFFF"/>
                </a:solidFill>
                <a:latin typeface="Evolventa" panose="020B0604020202020204" charset="0"/>
              </a:rPr>
              <a:t>54</a:t>
            </a:r>
            <a:r>
              <a:rPr lang="en-US" sz="4400" dirty="0" smtClean="0">
                <a:solidFill>
                  <a:srgbClr val="FFFFFF"/>
                </a:solidFill>
                <a:latin typeface="Evolventa" panose="020B0604020202020204" charset="0"/>
              </a:rPr>
              <a:t> </a:t>
            </a:r>
            <a:r>
              <a:rPr lang="en-US" sz="4400" dirty="0">
                <a:solidFill>
                  <a:srgbClr val="FFFFFF"/>
                </a:solidFill>
                <a:latin typeface="Evolventa" panose="020B0604020202020204" charset="0"/>
              </a:rPr>
              <a:t>ЗОЛОТО</a:t>
            </a:r>
          </a:p>
          <a:p>
            <a:pPr algn="ctr">
              <a:lnSpc>
                <a:spcPts val="3949"/>
              </a:lnSpc>
            </a:pPr>
            <a:endParaRPr lang="ru-RU" sz="4400" dirty="0" smtClean="0">
              <a:solidFill>
                <a:srgbClr val="FFFFFF"/>
              </a:solidFill>
              <a:latin typeface="Evolventa" panose="020B0604020202020204" charset="0"/>
            </a:endParaRPr>
          </a:p>
          <a:p>
            <a:pPr algn="ctr">
              <a:lnSpc>
                <a:spcPts val="3949"/>
              </a:lnSpc>
            </a:pPr>
            <a:r>
              <a:rPr lang="ru-RU" sz="4400" dirty="0" smtClean="0">
                <a:solidFill>
                  <a:srgbClr val="FFFFFF"/>
                </a:solidFill>
                <a:latin typeface="Evolventa" panose="020B0604020202020204" charset="0"/>
              </a:rPr>
              <a:t>83</a:t>
            </a:r>
            <a:r>
              <a:rPr lang="en-US" sz="4400" dirty="0" smtClean="0">
                <a:solidFill>
                  <a:srgbClr val="FFFFFF"/>
                </a:solidFill>
                <a:latin typeface="Evolventa" panose="020B0604020202020204" charset="0"/>
              </a:rPr>
              <a:t> </a:t>
            </a:r>
            <a:r>
              <a:rPr lang="en-US" sz="4400" dirty="0">
                <a:solidFill>
                  <a:srgbClr val="FFFFFF"/>
                </a:solidFill>
                <a:latin typeface="Evolventa" panose="020B0604020202020204" charset="0"/>
              </a:rPr>
              <a:t>СЕРЕБРО</a:t>
            </a:r>
          </a:p>
          <a:p>
            <a:pPr algn="ctr">
              <a:lnSpc>
                <a:spcPts val="3949"/>
              </a:lnSpc>
            </a:pPr>
            <a:endParaRPr lang="ru-RU" sz="4400" dirty="0" smtClean="0">
              <a:solidFill>
                <a:srgbClr val="FFFFFF"/>
              </a:solidFill>
              <a:latin typeface="Evolventa" panose="020B0604020202020204" charset="0"/>
            </a:endParaRPr>
          </a:p>
          <a:p>
            <a:pPr algn="ctr">
              <a:lnSpc>
                <a:spcPts val="3949"/>
              </a:lnSpc>
            </a:pPr>
            <a:r>
              <a:rPr lang="ru-RU" sz="4400" dirty="0" smtClean="0">
                <a:solidFill>
                  <a:srgbClr val="FFFFFF"/>
                </a:solidFill>
                <a:latin typeface="Evolventa" panose="020B0604020202020204" charset="0"/>
              </a:rPr>
              <a:t>125</a:t>
            </a:r>
            <a:r>
              <a:rPr lang="en-US" sz="4400" dirty="0" smtClean="0">
                <a:solidFill>
                  <a:srgbClr val="FFFFFF"/>
                </a:solidFill>
                <a:latin typeface="Evolventa" panose="020B0604020202020204" charset="0"/>
              </a:rPr>
              <a:t> </a:t>
            </a:r>
            <a:r>
              <a:rPr lang="en-US" sz="4400" dirty="0">
                <a:solidFill>
                  <a:srgbClr val="FFFFFF"/>
                </a:solidFill>
                <a:latin typeface="Evolventa" panose="020B0604020202020204" charset="0"/>
              </a:rPr>
              <a:t>БРОНЗА</a:t>
            </a:r>
          </a:p>
          <a:p>
            <a:pPr>
              <a:lnSpc>
                <a:spcPts val="4393"/>
              </a:lnSpc>
            </a:pPr>
            <a:endParaRPr dirty="0">
              <a:solidFill>
                <a:prstClr val="black"/>
              </a:solidFill>
            </a:endParaRPr>
          </a:p>
          <a:p>
            <a:pPr>
              <a:lnSpc>
                <a:spcPts val="4393"/>
              </a:lnSpc>
            </a:pPr>
            <a:endParaRPr dirty="0">
              <a:solidFill>
                <a:prstClr val="black"/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609854" y="4300103"/>
            <a:ext cx="3772148" cy="4898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53"/>
              </a:lnSpc>
            </a:pPr>
            <a:r>
              <a:rPr lang="en-US" sz="4000" b="1" dirty="0">
                <a:solidFill>
                  <a:srgbClr val="FFFFFF"/>
                </a:solidFill>
                <a:latin typeface="Evolventa"/>
              </a:rPr>
              <a:t>ПРИСТУПИЛИ К СДАЧЕ</a:t>
            </a:r>
          </a:p>
          <a:p>
            <a:pPr algn="ctr">
              <a:lnSpc>
                <a:spcPts val="4393"/>
              </a:lnSpc>
            </a:pPr>
            <a:r>
              <a:rPr lang="ru-RU" sz="4400" b="1" dirty="0" smtClean="0">
                <a:solidFill>
                  <a:srgbClr val="FFFFFF"/>
                </a:solidFill>
                <a:latin typeface="Evolventa Bold"/>
              </a:rPr>
              <a:t>393</a:t>
            </a:r>
            <a:r>
              <a:rPr lang="en-US" sz="4400" b="1" dirty="0" smtClean="0">
                <a:solidFill>
                  <a:srgbClr val="FFFFFF"/>
                </a:solidFill>
                <a:latin typeface="Evolventa Bold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Evolventa Bold"/>
              </a:rPr>
              <a:t>чел</a:t>
            </a:r>
            <a:r>
              <a:rPr lang="en-US" sz="4400" b="1" dirty="0">
                <a:solidFill>
                  <a:srgbClr val="FFFFFF"/>
                </a:solidFill>
                <a:latin typeface="Evolventa Bold"/>
              </a:rPr>
              <a:t>.</a:t>
            </a:r>
          </a:p>
          <a:p>
            <a:pPr algn="ctr">
              <a:lnSpc>
                <a:spcPts val="4393"/>
              </a:lnSpc>
            </a:pPr>
            <a:endParaRPr sz="3200" b="1" dirty="0">
              <a:solidFill>
                <a:prstClr val="black"/>
              </a:solidFill>
            </a:endParaRPr>
          </a:p>
          <a:p>
            <a:pPr algn="ctr">
              <a:lnSpc>
                <a:spcPts val="4393"/>
              </a:lnSpc>
            </a:pPr>
            <a:r>
              <a:rPr lang="en-US" sz="4400" b="1" dirty="0">
                <a:solidFill>
                  <a:srgbClr val="FFFFFF"/>
                </a:solidFill>
                <a:latin typeface="Evolventa"/>
              </a:rPr>
              <a:t>на </a:t>
            </a:r>
            <a:r>
              <a:rPr lang="ru-RU" sz="4400" b="1" dirty="0" smtClean="0">
                <a:solidFill>
                  <a:srgbClr val="FFFFFF"/>
                </a:solidFill>
                <a:latin typeface="Evolventa Bold"/>
              </a:rPr>
              <a:t>34</a:t>
            </a:r>
            <a:r>
              <a:rPr lang="en-US" sz="4400" b="1" dirty="0" smtClean="0">
                <a:solidFill>
                  <a:srgbClr val="FFFFFF"/>
                </a:solidFill>
                <a:latin typeface="Evolventa Bold"/>
              </a:rPr>
              <a:t>%</a:t>
            </a:r>
            <a:endParaRPr lang="en-US" sz="4400" b="1" dirty="0">
              <a:solidFill>
                <a:srgbClr val="FFFFFF"/>
              </a:solidFill>
              <a:latin typeface="Evolventa Bold"/>
            </a:endParaRPr>
          </a:p>
          <a:p>
            <a:pPr algn="ctr">
              <a:lnSpc>
                <a:spcPts val="4393"/>
              </a:lnSpc>
            </a:pPr>
            <a:r>
              <a:rPr lang="en-US" sz="4400" b="1" dirty="0" err="1">
                <a:solidFill>
                  <a:srgbClr val="FFFFFF"/>
                </a:solidFill>
                <a:latin typeface="Evolventa"/>
              </a:rPr>
              <a:t>больше</a:t>
            </a:r>
            <a:endParaRPr lang="en-US" sz="4400" b="1" dirty="0">
              <a:solidFill>
                <a:srgbClr val="FFFFFF"/>
              </a:solidFill>
              <a:latin typeface="Evolventa"/>
            </a:endParaRPr>
          </a:p>
          <a:p>
            <a:pPr algn="ctr">
              <a:lnSpc>
                <a:spcPts val="4393"/>
              </a:lnSpc>
            </a:pPr>
            <a:r>
              <a:rPr lang="en-US" sz="4400" b="1" dirty="0" smtClean="0">
                <a:solidFill>
                  <a:srgbClr val="FFFFFF"/>
                </a:solidFill>
                <a:latin typeface="Evolventa"/>
              </a:rPr>
              <a:t>202</a:t>
            </a:r>
            <a:r>
              <a:rPr lang="ru-RU" sz="4400" b="1" dirty="0" smtClean="0">
                <a:solidFill>
                  <a:srgbClr val="FFFFFF"/>
                </a:solidFill>
                <a:latin typeface="Evolventa"/>
              </a:rPr>
              <a:t>1</a:t>
            </a:r>
            <a:r>
              <a:rPr lang="en-US" sz="4400" b="1" dirty="0" smtClean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4400" b="1" dirty="0">
                <a:solidFill>
                  <a:srgbClr val="FFFFFF"/>
                </a:solidFill>
                <a:latin typeface="Evolventa"/>
              </a:rPr>
              <a:t>г</a:t>
            </a:r>
          </a:p>
          <a:p>
            <a:pPr>
              <a:lnSpc>
                <a:spcPts val="4393"/>
              </a:lnSpc>
            </a:pPr>
            <a:endParaRPr dirty="0">
              <a:solidFill>
                <a:prstClr val="black"/>
              </a:solidFill>
            </a:endParaRPr>
          </a:p>
          <a:p>
            <a:pPr>
              <a:lnSpc>
                <a:spcPts val="4393"/>
              </a:lnSpc>
            </a:pPr>
            <a:endParaRPr dirty="0">
              <a:solidFill>
                <a:prstClr val="black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200" y="3677148"/>
            <a:ext cx="4957389" cy="6609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3213130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26949" y="0"/>
            <a:ext cx="6781172" cy="4559446"/>
            <a:chOff x="0" y="0"/>
            <a:chExt cx="1930400" cy="12979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10770989" y="5727554"/>
            <a:ext cx="5966715" cy="4559446"/>
            <a:chOff x="0" y="0"/>
            <a:chExt cx="1698548" cy="12979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98548" cy="1297940"/>
            </a:xfrm>
            <a:custGeom>
              <a:avLst/>
              <a:gdLst/>
              <a:ahLst/>
              <a:cxnLst/>
              <a:rect l="l" t="t" r="r" b="b"/>
              <a:pathLst>
                <a:path w="1698548" h="1297940">
                  <a:moveTo>
                    <a:pt x="0" y="0"/>
                  </a:moveTo>
                  <a:lnTo>
                    <a:pt x="849274" y="1297940"/>
                  </a:lnTo>
                  <a:lnTo>
                    <a:pt x="1698548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507982" y="-1051348"/>
            <a:ext cx="16225517" cy="134807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5400000">
            <a:off x="238120" y="296221"/>
            <a:ext cx="1182327" cy="1180435"/>
            <a:chOff x="0" y="0"/>
            <a:chExt cx="6350000" cy="63398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4540130">
            <a:off x="13096428" y="740929"/>
            <a:ext cx="2014522" cy="103496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7222052">
            <a:off x="14434340" y="1178624"/>
            <a:ext cx="1336175" cy="6864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7670314">
            <a:off x="12177603" y="963340"/>
            <a:ext cx="1140773" cy="58607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4123870">
            <a:off x="16388035" y="1480838"/>
            <a:ext cx="1440174" cy="73989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4071387">
            <a:off x="16476255" y="7664047"/>
            <a:ext cx="1336175" cy="68646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226295">
            <a:off x="15249396" y="8562651"/>
            <a:ext cx="973838" cy="50030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62218">
            <a:off x="17133225" y="4375997"/>
            <a:ext cx="714152" cy="366896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600676" y="1840760"/>
            <a:ext cx="457214" cy="369155"/>
            <a:chOff x="0" y="0"/>
            <a:chExt cx="6350000" cy="51269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F7C860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1428696" y="285716"/>
            <a:ext cx="10362636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rgbClr val="31356E"/>
                </a:solidFill>
                <a:latin typeface="Evolventa Bold"/>
              </a:rPr>
              <a:t>ВОЛОНТЕРСКОЕ ДВИЖЕНИЕ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26867" y="1084926"/>
            <a:ext cx="7491651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  <a:spcBef>
                <a:spcPct val="0"/>
              </a:spcBef>
            </a:pPr>
            <a:r>
              <a:rPr lang="en-US" sz="2968" dirty="0">
                <a:solidFill>
                  <a:srgbClr val="31356E"/>
                </a:solidFill>
                <a:latin typeface="Evolventa"/>
              </a:rPr>
              <a:t>#МЫВМЕСТЕ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90906" y="1628149"/>
            <a:ext cx="9805123" cy="4695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85"/>
              </a:lnSpc>
            </a:pPr>
            <a:endParaRPr dirty="0"/>
          </a:p>
          <a:p>
            <a:pPr>
              <a:lnSpc>
                <a:spcPts val="3801"/>
              </a:lnSpc>
            </a:pPr>
            <a:r>
              <a:rPr lang="en-US" sz="2800" dirty="0" smtClean="0">
                <a:solidFill>
                  <a:srgbClr val="31356E"/>
                </a:solidFill>
                <a:latin typeface="Evolventa"/>
              </a:rPr>
              <a:t>ПОМОЩЬ ПОЖИЛЫМ И МАЛОМОБИЛЬНЫМ ЛЮДЯМ</a:t>
            </a:r>
          </a:p>
          <a:p>
            <a:pPr>
              <a:lnSpc>
                <a:spcPts val="3801"/>
              </a:lnSpc>
            </a:pPr>
            <a:r>
              <a:rPr lang="en-US" sz="2800" dirty="0" smtClean="0">
                <a:solidFill>
                  <a:srgbClr val="31356E"/>
                </a:solidFill>
                <a:latin typeface="Evolventa"/>
              </a:rPr>
              <a:t>В ПРИОБРЕТЕНИИ ПРОДУКТОВ И ЛЕКАРСТВ</a:t>
            </a:r>
            <a:endParaRPr lang="ru-RU" sz="2800" dirty="0" smtClean="0">
              <a:solidFill>
                <a:srgbClr val="31356E"/>
              </a:solidFill>
              <a:latin typeface="Evolventa"/>
            </a:endParaRPr>
          </a:p>
          <a:p>
            <a:pPr>
              <a:lnSpc>
                <a:spcPts val="3801"/>
              </a:lnSpc>
            </a:pPr>
            <a:endParaRPr lang="ru-RU" sz="2800" dirty="0" smtClean="0">
              <a:solidFill>
                <a:srgbClr val="31356E"/>
              </a:solidFill>
              <a:latin typeface="Evolventa"/>
            </a:endParaRPr>
          </a:p>
          <a:p>
            <a:pPr>
              <a:lnSpc>
                <a:spcPts val="3801"/>
              </a:lnSpc>
            </a:pPr>
            <a:r>
              <a:rPr lang="ru-RU" sz="2800" dirty="0" smtClean="0">
                <a:solidFill>
                  <a:srgbClr val="31356E"/>
                </a:solidFill>
                <a:latin typeface="Evolventa"/>
              </a:rPr>
              <a:t>ПОМОЩЬ ПРИЮТАМ БЕЗДОМНЫХ ЖИВОТНЫХ</a:t>
            </a:r>
          </a:p>
          <a:p>
            <a:pPr>
              <a:lnSpc>
                <a:spcPts val="3801"/>
              </a:lnSpc>
            </a:pPr>
            <a:r>
              <a:rPr lang="ru-RU" sz="2800" dirty="0" smtClean="0">
                <a:solidFill>
                  <a:srgbClr val="31356E"/>
                </a:solidFill>
                <a:latin typeface="Evolventa"/>
              </a:rPr>
              <a:t>ПОМОЩЬ СЕМЬЯМ МОБИЛИЗОВАННЫХ</a:t>
            </a:r>
          </a:p>
          <a:p>
            <a:pPr>
              <a:lnSpc>
                <a:spcPts val="3801"/>
              </a:lnSpc>
            </a:pPr>
            <a:endParaRPr lang="ru-RU" sz="2800" dirty="0" smtClean="0">
              <a:solidFill>
                <a:srgbClr val="31356E"/>
              </a:solidFill>
              <a:latin typeface="Evolventa"/>
            </a:endParaRPr>
          </a:p>
          <a:p>
            <a:pPr>
              <a:lnSpc>
                <a:spcPts val="3801"/>
              </a:lnSpc>
            </a:pPr>
            <a:r>
              <a:rPr lang="ru-RU" sz="2800" dirty="0" smtClean="0">
                <a:solidFill>
                  <a:srgbClr val="31356E"/>
                </a:solidFill>
                <a:latin typeface="Evolventa"/>
              </a:rPr>
              <a:t>В 2022 ГОДУ ОТРАБОТАНО </a:t>
            </a:r>
            <a:r>
              <a:rPr lang="ru-RU" sz="4400" b="1" dirty="0" smtClean="0">
                <a:solidFill>
                  <a:srgbClr val="31356E"/>
                </a:solidFill>
                <a:latin typeface="Evolventa"/>
              </a:rPr>
              <a:t>54</a:t>
            </a:r>
            <a:r>
              <a:rPr lang="ru-RU" sz="2800" dirty="0" smtClean="0">
                <a:solidFill>
                  <a:srgbClr val="31356E"/>
                </a:solidFill>
                <a:latin typeface="Evolventa"/>
              </a:rPr>
              <a:t> ОБРАЩЕНИЯ СЕМЕЙ МОБИЛИЗОВАННЫХ </a:t>
            </a:r>
            <a:endParaRPr lang="en-US" sz="2800" dirty="0" smtClean="0">
              <a:solidFill>
                <a:srgbClr val="31356E"/>
              </a:solidFill>
              <a:latin typeface="Evolventa"/>
            </a:endParaRPr>
          </a:p>
          <a:p>
            <a:pPr>
              <a:lnSpc>
                <a:spcPts val="3801"/>
              </a:lnSpc>
              <a:spcBef>
                <a:spcPct val="0"/>
              </a:spcBef>
            </a:pPr>
            <a:endParaRPr dirty="0"/>
          </a:p>
        </p:txBody>
      </p:sp>
      <p:grpSp>
        <p:nvGrpSpPr>
          <p:cNvPr id="30" name="Group 30"/>
          <p:cNvGrpSpPr/>
          <p:nvPr/>
        </p:nvGrpSpPr>
        <p:grpSpPr>
          <a:xfrm>
            <a:off x="561818" y="3270921"/>
            <a:ext cx="457214" cy="369155"/>
            <a:chOff x="0" y="0"/>
            <a:chExt cx="6350000" cy="512699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F7C860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600676" y="4690597"/>
            <a:ext cx="457214" cy="369155"/>
            <a:chOff x="0" y="0"/>
            <a:chExt cx="6350000" cy="512699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F7C860"/>
            </a:solidFill>
          </p:spPr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366" y="2048153"/>
            <a:ext cx="6365960" cy="6640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7"/>
          <a:stretch/>
        </p:blipFill>
        <p:spPr>
          <a:xfrm>
            <a:off x="790425" y="5689002"/>
            <a:ext cx="9177240" cy="4704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0" y="26471"/>
            <a:ext cx="9807782" cy="361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27"/>
              </a:lnSpc>
            </a:pPr>
            <a:r>
              <a:rPr lang="en-US" sz="7856" dirty="0">
                <a:solidFill>
                  <a:schemeClr val="bg1"/>
                </a:solidFill>
                <a:latin typeface="Evolventa Bold"/>
              </a:rPr>
              <a:t>МКУ</a:t>
            </a:r>
          </a:p>
          <a:p>
            <a:pPr algn="ctr">
              <a:lnSpc>
                <a:spcPts val="9427"/>
              </a:lnSpc>
            </a:pPr>
            <a:r>
              <a:rPr lang="en-US" sz="7856" dirty="0">
                <a:solidFill>
                  <a:schemeClr val="bg1"/>
                </a:solidFill>
                <a:latin typeface="Evolventa Bold"/>
              </a:rPr>
              <a:t>"МФЦ.УПРАВЛЕНИЕ ДЕЛАМИ"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608" y="2839244"/>
            <a:ext cx="10058400" cy="72671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913" y="0"/>
            <a:ext cx="3621087" cy="36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6" b="93600" l="2750" r="48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16" y="5641942"/>
            <a:ext cx="7936882" cy="4464496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304411" y="213017"/>
            <a:ext cx="932034" cy="930543"/>
            <a:chOff x="0" y="0"/>
            <a:chExt cx="6350000" cy="6339840"/>
          </a:xfrm>
          <a:solidFill>
            <a:schemeClr val="tx2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28763" y="4973210"/>
            <a:ext cx="7003904" cy="5083429"/>
            <a:chOff x="0" y="0"/>
            <a:chExt cx="2899410" cy="2104390"/>
          </a:xfrm>
        </p:grpSpPr>
        <p:sp>
          <p:nvSpPr>
            <p:cNvPr id="5" name="Freeform 5"/>
            <p:cNvSpPr/>
            <p:nvPr/>
          </p:nvSpPr>
          <p:spPr>
            <a:xfrm>
              <a:off x="13970" y="-1270"/>
              <a:ext cx="2903220" cy="2115820"/>
            </a:xfrm>
            <a:custGeom>
              <a:avLst/>
              <a:gdLst/>
              <a:ahLst/>
              <a:cxnLst/>
              <a:rect l="l" t="t" r="r" b="b"/>
              <a:pathLst>
                <a:path w="2903220" h="2115820">
                  <a:moveTo>
                    <a:pt x="2881630" y="800100"/>
                  </a:moveTo>
                  <a:cubicBezTo>
                    <a:pt x="2880360" y="624840"/>
                    <a:pt x="2870200" y="412750"/>
                    <a:pt x="2870200" y="222250"/>
                  </a:cubicBezTo>
                  <a:cubicBezTo>
                    <a:pt x="2870200" y="170180"/>
                    <a:pt x="2868930" y="66040"/>
                    <a:pt x="2862580" y="13970"/>
                  </a:cubicBezTo>
                  <a:cubicBezTo>
                    <a:pt x="2710180" y="13970"/>
                    <a:pt x="2546350" y="1270"/>
                    <a:pt x="2392680" y="1270"/>
                  </a:cubicBezTo>
                  <a:cubicBezTo>
                    <a:pt x="1593850" y="3810"/>
                    <a:pt x="802640" y="0"/>
                    <a:pt x="5080" y="1270"/>
                  </a:cubicBezTo>
                  <a:cubicBezTo>
                    <a:pt x="5080" y="171450"/>
                    <a:pt x="0" y="360680"/>
                    <a:pt x="1270" y="530860"/>
                  </a:cubicBezTo>
                  <a:cubicBezTo>
                    <a:pt x="3810" y="848360"/>
                    <a:pt x="7620" y="1167130"/>
                    <a:pt x="7620" y="1484630"/>
                  </a:cubicBezTo>
                  <a:cubicBezTo>
                    <a:pt x="7620" y="1638300"/>
                    <a:pt x="6350" y="1790700"/>
                    <a:pt x="13970" y="1944370"/>
                  </a:cubicBezTo>
                  <a:cubicBezTo>
                    <a:pt x="16510" y="1993900"/>
                    <a:pt x="19050" y="2042160"/>
                    <a:pt x="24130" y="2091690"/>
                  </a:cubicBezTo>
                  <a:cubicBezTo>
                    <a:pt x="191770" y="2094230"/>
                    <a:pt x="358140" y="2098040"/>
                    <a:pt x="525780" y="2103120"/>
                  </a:cubicBezTo>
                  <a:cubicBezTo>
                    <a:pt x="971550" y="2115820"/>
                    <a:pt x="1404620" y="2095500"/>
                    <a:pt x="1864360" y="2104390"/>
                  </a:cubicBezTo>
                  <a:cubicBezTo>
                    <a:pt x="2211070" y="2110740"/>
                    <a:pt x="2551430" y="2091690"/>
                    <a:pt x="2898140" y="2091690"/>
                  </a:cubicBezTo>
                  <a:cubicBezTo>
                    <a:pt x="2898140" y="2075180"/>
                    <a:pt x="2899410" y="1978660"/>
                    <a:pt x="2900680" y="1962150"/>
                  </a:cubicBezTo>
                  <a:cubicBezTo>
                    <a:pt x="2903220" y="1863090"/>
                    <a:pt x="2889250" y="1677670"/>
                    <a:pt x="2890520" y="1578610"/>
                  </a:cubicBezTo>
                  <a:cubicBezTo>
                    <a:pt x="2896870" y="1170940"/>
                    <a:pt x="2884170" y="1151890"/>
                    <a:pt x="2881630" y="800100"/>
                  </a:cubicBezTo>
                  <a:close/>
                </a:path>
              </a:pathLst>
            </a:custGeom>
            <a:blipFill>
              <a:blip r:embed="rId2"/>
              <a:stretch>
                <a:fillRect t="-20287" b="-20287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800000">
            <a:off x="3440312" y="858410"/>
            <a:ext cx="4092356" cy="4114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35700" y="212271"/>
            <a:ext cx="8297695" cy="1723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</a:pPr>
            <a:r>
              <a:rPr lang="en-US" sz="2968" dirty="0">
                <a:solidFill>
                  <a:srgbClr val="000000"/>
                </a:solidFill>
                <a:latin typeface="Evolventa"/>
              </a:rPr>
              <a:t>ПРЕДОСТАВЛЯЕТ НАСЕЛЕНИЮ</a:t>
            </a:r>
          </a:p>
          <a:p>
            <a:pPr>
              <a:lnSpc>
                <a:spcPts val="4393"/>
              </a:lnSpc>
            </a:pPr>
            <a:r>
              <a:rPr lang="en-US" sz="2968" dirty="0" smtClean="0">
                <a:solidFill>
                  <a:srgbClr val="000000"/>
                </a:solidFill>
                <a:latin typeface="Evolventa Bold"/>
              </a:rPr>
              <a:t>1</a:t>
            </a:r>
            <a:r>
              <a:rPr lang="ru-RU" sz="2968" dirty="0" smtClean="0">
                <a:solidFill>
                  <a:srgbClr val="000000"/>
                </a:solidFill>
                <a:latin typeface="Evolventa Bold"/>
              </a:rPr>
              <a:t>75</a:t>
            </a:r>
            <a:r>
              <a:rPr lang="en-US" sz="2968" dirty="0" smtClean="0">
                <a:solidFill>
                  <a:srgbClr val="000000"/>
                </a:solidFill>
                <a:latin typeface="Evolventa Bold"/>
              </a:rPr>
              <a:t> </a:t>
            </a:r>
            <a:r>
              <a:rPr lang="en-US" sz="2968" dirty="0">
                <a:solidFill>
                  <a:srgbClr val="000000"/>
                </a:solidFill>
                <a:latin typeface="Evolventa Bold"/>
              </a:rPr>
              <a:t>ВИДОВ УСЛУГ</a:t>
            </a:r>
          </a:p>
          <a:p>
            <a:pPr>
              <a:lnSpc>
                <a:spcPts val="4393"/>
              </a:lnSpc>
            </a:pPr>
            <a:endParaRPr dirty="0"/>
          </a:p>
        </p:txBody>
      </p:sp>
      <p:sp>
        <p:nvSpPr>
          <p:cNvPr id="8" name="AutoShape 8"/>
          <p:cNvSpPr/>
          <p:nvPr/>
        </p:nvSpPr>
        <p:spPr>
          <a:xfrm>
            <a:off x="8983529" y="-120105"/>
            <a:ext cx="9537411" cy="10457290"/>
          </a:xfrm>
          <a:prstGeom prst="rect">
            <a:avLst/>
          </a:prstGeom>
          <a:solidFill>
            <a:schemeClr val="tx2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823095" y="678287"/>
            <a:ext cx="8179216" cy="341482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35699" y="1592616"/>
            <a:ext cx="5100016" cy="3380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3"/>
              </a:lnSpc>
            </a:pPr>
            <a:r>
              <a:rPr lang="ru-RU" sz="2968" dirty="0" smtClean="0">
                <a:solidFill>
                  <a:srgbClr val="000000"/>
                </a:solidFill>
                <a:latin typeface="Evolventa Bold"/>
              </a:rPr>
              <a:t>68</a:t>
            </a:r>
            <a:r>
              <a:rPr lang="en-US" sz="2968" dirty="0" smtClean="0">
                <a:solidFill>
                  <a:srgbClr val="000000"/>
                </a:solidFill>
                <a:latin typeface="Evolventa Bold"/>
              </a:rPr>
              <a:t>  </a:t>
            </a:r>
            <a:r>
              <a:rPr lang="en-US" sz="2968" dirty="0">
                <a:solidFill>
                  <a:srgbClr val="000000"/>
                </a:solidFill>
                <a:latin typeface="Evolventa"/>
              </a:rPr>
              <a:t>ГОСУДАРСТВЕННЫХ</a:t>
            </a:r>
          </a:p>
          <a:p>
            <a:pPr>
              <a:lnSpc>
                <a:spcPts val="4393"/>
              </a:lnSpc>
            </a:pPr>
            <a:r>
              <a:rPr lang="en-US" sz="2968" dirty="0" smtClean="0">
                <a:solidFill>
                  <a:srgbClr val="000000"/>
                </a:solidFill>
                <a:latin typeface="Evolventa Bold"/>
              </a:rPr>
              <a:t>4</a:t>
            </a:r>
            <a:r>
              <a:rPr lang="ru-RU" sz="2968" dirty="0" smtClean="0">
                <a:solidFill>
                  <a:srgbClr val="000000"/>
                </a:solidFill>
                <a:latin typeface="Evolventa Bold"/>
              </a:rPr>
              <a:t>1</a:t>
            </a:r>
            <a:r>
              <a:rPr lang="en-US" sz="2968" dirty="0" smtClean="0">
                <a:solidFill>
                  <a:srgbClr val="000000"/>
                </a:solidFill>
                <a:latin typeface="Evolventa"/>
              </a:rPr>
              <a:t>  </a:t>
            </a:r>
            <a:r>
              <a:rPr lang="en-US" sz="2968" dirty="0">
                <a:solidFill>
                  <a:srgbClr val="000000"/>
                </a:solidFill>
                <a:latin typeface="Evolventa"/>
              </a:rPr>
              <a:t>РЕГИОНАЛЬНЫХ</a:t>
            </a:r>
          </a:p>
          <a:p>
            <a:pPr>
              <a:lnSpc>
                <a:spcPts val="4393"/>
              </a:lnSpc>
            </a:pPr>
            <a:r>
              <a:rPr lang="ru-RU" sz="2968" dirty="0" smtClean="0">
                <a:solidFill>
                  <a:srgbClr val="000000"/>
                </a:solidFill>
                <a:latin typeface="Evolventa Bold"/>
              </a:rPr>
              <a:t>33</a:t>
            </a:r>
            <a:r>
              <a:rPr lang="en-US" sz="2968" dirty="0" smtClean="0">
                <a:solidFill>
                  <a:srgbClr val="000000"/>
                </a:solidFill>
                <a:latin typeface="Evolventa"/>
              </a:rPr>
              <a:t>  </a:t>
            </a:r>
            <a:r>
              <a:rPr lang="en-US" sz="2968" dirty="0">
                <a:solidFill>
                  <a:srgbClr val="000000"/>
                </a:solidFill>
                <a:latin typeface="Evolventa"/>
              </a:rPr>
              <a:t>МУНИЦИПАЛЬНЫХ</a:t>
            </a:r>
          </a:p>
          <a:p>
            <a:pPr>
              <a:lnSpc>
                <a:spcPts val="4393"/>
              </a:lnSpc>
            </a:pPr>
            <a:r>
              <a:rPr lang="en-US" sz="2968" dirty="0" smtClean="0">
                <a:solidFill>
                  <a:srgbClr val="000000"/>
                </a:solidFill>
                <a:latin typeface="Evolventa Bold"/>
              </a:rPr>
              <a:t>1</a:t>
            </a:r>
            <a:r>
              <a:rPr lang="ru-RU" sz="2968" dirty="0" smtClean="0">
                <a:solidFill>
                  <a:srgbClr val="000000"/>
                </a:solidFill>
                <a:latin typeface="Evolventa Bold"/>
              </a:rPr>
              <a:t>0</a:t>
            </a:r>
            <a:r>
              <a:rPr lang="en-US" sz="2968" dirty="0" smtClean="0">
                <a:solidFill>
                  <a:srgbClr val="000000"/>
                </a:solidFill>
                <a:latin typeface="Evolventa"/>
              </a:rPr>
              <a:t>  </a:t>
            </a:r>
            <a:r>
              <a:rPr lang="en-US" sz="2968" dirty="0">
                <a:solidFill>
                  <a:srgbClr val="000000"/>
                </a:solidFill>
                <a:latin typeface="Evolventa"/>
              </a:rPr>
              <a:t>ПЛАТНЫХ</a:t>
            </a:r>
          </a:p>
          <a:p>
            <a:pPr>
              <a:lnSpc>
                <a:spcPts val="4393"/>
              </a:lnSpc>
            </a:pPr>
            <a:r>
              <a:rPr lang="ru-RU" sz="2968" dirty="0" smtClean="0">
                <a:solidFill>
                  <a:srgbClr val="000000"/>
                </a:solidFill>
                <a:latin typeface="Evolventa Bold"/>
              </a:rPr>
              <a:t>23</a:t>
            </a:r>
            <a:r>
              <a:rPr lang="en-US" sz="2968" dirty="0" smtClean="0">
                <a:solidFill>
                  <a:srgbClr val="000000"/>
                </a:solidFill>
                <a:latin typeface="Evolventa"/>
              </a:rPr>
              <a:t>  </a:t>
            </a:r>
            <a:r>
              <a:rPr lang="en-US" sz="2968" dirty="0">
                <a:solidFill>
                  <a:srgbClr val="000000"/>
                </a:solidFill>
                <a:latin typeface="Evolventa"/>
              </a:rPr>
              <a:t>ДОПОЛНИТЕЛЬНЫХ</a:t>
            </a:r>
          </a:p>
          <a:p>
            <a:pPr>
              <a:lnSpc>
                <a:spcPts val="4393"/>
              </a:lnSpc>
            </a:pPr>
            <a:endParaRPr dirty="0"/>
          </a:p>
        </p:txBody>
      </p:sp>
      <p:sp>
        <p:nvSpPr>
          <p:cNvPr id="13" name="TextBox 13"/>
          <p:cNvSpPr txBox="1"/>
          <p:nvPr/>
        </p:nvSpPr>
        <p:spPr>
          <a:xfrm>
            <a:off x="9318763" y="4378305"/>
            <a:ext cx="386105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3"/>
              </a:lnSpc>
            </a:pPr>
            <a:r>
              <a:rPr lang="en-US" sz="2968" dirty="0">
                <a:solidFill>
                  <a:srgbClr val="FFFFFF"/>
                </a:solidFill>
                <a:latin typeface="Evolventa"/>
              </a:rPr>
              <a:t>ОКАЗАНО </a:t>
            </a:r>
          </a:p>
          <a:p>
            <a:pPr algn="ctr">
              <a:lnSpc>
                <a:spcPts val="4393"/>
              </a:lnSpc>
            </a:pPr>
            <a:r>
              <a:rPr lang="ru-RU" sz="2968" dirty="0" smtClean="0">
                <a:solidFill>
                  <a:srgbClr val="FFFFFF"/>
                </a:solidFill>
                <a:latin typeface="Evolventa Bold"/>
              </a:rPr>
              <a:t>19 777</a:t>
            </a:r>
            <a:r>
              <a:rPr lang="en-US" sz="2968" dirty="0" smtClean="0">
                <a:solidFill>
                  <a:srgbClr val="FFFFFF"/>
                </a:solidFill>
                <a:latin typeface="Evolventa Bold"/>
              </a:rPr>
              <a:t> </a:t>
            </a:r>
            <a:r>
              <a:rPr lang="en-US" sz="2968" dirty="0" err="1" smtClean="0">
                <a:solidFill>
                  <a:srgbClr val="FFFFFF"/>
                </a:solidFill>
                <a:latin typeface="Evolventa"/>
              </a:rPr>
              <a:t>услуг</a:t>
            </a:r>
            <a:endParaRPr lang="en-US" sz="2968" dirty="0">
              <a:solidFill>
                <a:srgbClr val="FFFFFF"/>
              </a:solidFill>
              <a:latin typeface="Evolventa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199368" y="4408953"/>
            <a:ext cx="5440195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3"/>
              </a:lnSpc>
            </a:pPr>
            <a:r>
              <a:rPr lang="en-US" sz="2968" dirty="0">
                <a:solidFill>
                  <a:srgbClr val="FFFFFF"/>
                </a:solidFill>
                <a:latin typeface="Evolventa"/>
              </a:rPr>
              <a:t>ПРОКОНСУЛЬТИРОВАНО</a:t>
            </a:r>
          </a:p>
          <a:p>
            <a:pPr algn="ctr">
              <a:lnSpc>
                <a:spcPts val="4393"/>
              </a:lnSpc>
            </a:pPr>
            <a:r>
              <a:rPr lang="ru-RU" sz="2968" dirty="0" smtClean="0">
                <a:solidFill>
                  <a:srgbClr val="FFFFFF"/>
                </a:solidFill>
                <a:latin typeface="Evolventa Bold"/>
              </a:rPr>
              <a:t>3114</a:t>
            </a:r>
            <a:r>
              <a:rPr lang="en-US" sz="2968" dirty="0" smtClean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2968" dirty="0" err="1">
                <a:solidFill>
                  <a:srgbClr val="FFFFFF"/>
                </a:solidFill>
                <a:latin typeface="Evolventa"/>
              </a:rPr>
              <a:t>граждан</a:t>
            </a:r>
            <a:endParaRPr lang="en-US" sz="2968" dirty="0">
              <a:solidFill>
                <a:srgbClr val="FFFFFF"/>
              </a:solidFill>
              <a:latin typeface="Evolventa"/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9823095" y="6880251"/>
            <a:ext cx="817921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Evolventa Bold" panose="020B0604020202020204" charset="0"/>
                <a:ea typeface="Times New Roman" pitchFamily="18" charset="0"/>
                <a:cs typeface="Arial" pitchFamily="34" charset="0"/>
              </a:rPr>
              <a:t>С 2022 года услуги </a:t>
            </a:r>
            <a:r>
              <a:rPr kumimoji="0" lang="ru-RU" altLang="ru-RU" sz="3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Evolventa Bold" panose="020B0604020202020204" charset="0"/>
                <a:ea typeface="Times New Roman" pitchFamily="18" charset="0"/>
                <a:cs typeface="Arial" pitchFamily="34" charset="0"/>
              </a:rPr>
              <a:t>Росреестра</a:t>
            </a:r>
            <a:r>
              <a:rPr kumimoji="0" lang="ru-RU" altLang="ru-RU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Evolventa Bold" panose="020B0604020202020204" charset="0"/>
                <a:ea typeface="Times New Roman" pitchFamily="18" charset="0"/>
                <a:cs typeface="Arial" pitchFamily="34" charset="0"/>
              </a:rPr>
              <a:t> полностью переведены в электронный вид. </a:t>
            </a:r>
            <a:endParaRPr kumimoji="0" lang="ru-RU" altLang="ru-RU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Evolventa Bold" panose="020B060402020202020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93998" y="241919"/>
            <a:ext cx="1085486" cy="1083749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758758" y="745876"/>
            <a:ext cx="2435586" cy="244894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5400000">
            <a:off x="293998" y="3992955"/>
            <a:ext cx="1085486" cy="1083749"/>
            <a:chOff x="0" y="0"/>
            <a:chExt cx="6350000" cy="63398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800000">
            <a:off x="3990612" y="4796399"/>
            <a:ext cx="5215796" cy="524440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94866" y="1313005"/>
            <a:ext cx="7549361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82"/>
              </a:lnSpc>
            </a:pPr>
            <a:r>
              <a:rPr lang="en-US" sz="4400" dirty="0">
                <a:solidFill>
                  <a:srgbClr val="31356E"/>
                </a:solidFill>
                <a:latin typeface="Evolventa"/>
              </a:rPr>
              <a:t>Размещено</a:t>
            </a:r>
            <a:r>
              <a:rPr lang="en-US" sz="4400" dirty="0">
                <a:solidFill>
                  <a:srgbClr val="31356E"/>
                </a:solidFill>
                <a:latin typeface="Evolventa Bold"/>
              </a:rPr>
              <a:t>12</a:t>
            </a:r>
            <a:r>
              <a:rPr lang="en-US" sz="4400" dirty="0">
                <a:solidFill>
                  <a:srgbClr val="31356E"/>
                </a:solidFill>
                <a:latin typeface="Evolventa"/>
              </a:rPr>
              <a:t> </a:t>
            </a:r>
            <a:r>
              <a:rPr lang="en-US" sz="4400" dirty="0" err="1">
                <a:solidFill>
                  <a:srgbClr val="31356E"/>
                </a:solidFill>
                <a:latin typeface="Evolventa"/>
              </a:rPr>
              <a:t>баннеров</a:t>
            </a:r>
            <a:r>
              <a:rPr lang="en-US" sz="4400" dirty="0">
                <a:solidFill>
                  <a:srgbClr val="31356E"/>
                </a:solidFill>
                <a:latin typeface="Evolventa"/>
              </a:rPr>
              <a:t> </a:t>
            </a:r>
            <a:r>
              <a:rPr lang="en-US" sz="4400" dirty="0" err="1">
                <a:solidFill>
                  <a:srgbClr val="31356E"/>
                </a:solidFill>
                <a:latin typeface="Evolventa"/>
              </a:rPr>
              <a:t>социальной</a:t>
            </a:r>
            <a:r>
              <a:rPr lang="en-US" sz="4400" dirty="0">
                <a:solidFill>
                  <a:srgbClr val="31356E"/>
                </a:solidFill>
                <a:latin typeface="Evolventa"/>
              </a:rPr>
              <a:t> </a:t>
            </a:r>
            <a:r>
              <a:rPr lang="en-US" sz="4400" dirty="0" err="1">
                <a:solidFill>
                  <a:srgbClr val="31356E"/>
                </a:solidFill>
                <a:latin typeface="Evolventa"/>
              </a:rPr>
              <a:t>тематики</a:t>
            </a:r>
            <a:endParaRPr lang="en-US" sz="4400" dirty="0">
              <a:solidFill>
                <a:srgbClr val="31356E"/>
              </a:solidFill>
              <a:latin typeface="Evolventa"/>
            </a:endParaRPr>
          </a:p>
          <a:p>
            <a:pPr>
              <a:lnSpc>
                <a:spcPts val="1402"/>
              </a:lnSpc>
            </a:pPr>
            <a:endParaRPr sz="4400" dirty="0"/>
          </a:p>
          <a:p>
            <a:pPr>
              <a:lnSpc>
                <a:spcPts val="3682"/>
              </a:lnSpc>
            </a:pPr>
            <a:r>
              <a:rPr lang="en-US" sz="4400" dirty="0" err="1">
                <a:solidFill>
                  <a:srgbClr val="31356E"/>
                </a:solidFill>
                <a:latin typeface="Evolventa"/>
              </a:rPr>
              <a:t>Изготовлено</a:t>
            </a:r>
            <a:r>
              <a:rPr lang="en-US" sz="4400" dirty="0">
                <a:solidFill>
                  <a:srgbClr val="31356E"/>
                </a:solidFill>
                <a:latin typeface="Evolventa"/>
              </a:rPr>
              <a:t> </a:t>
            </a:r>
            <a:r>
              <a:rPr lang="en-US" sz="4400" dirty="0">
                <a:solidFill>
                  <a:srgbClr val="31356E"/>
                </a:solidFill>
                <a:latin typeface="Evolventa Bold"/>
              </a:rPr>
              <a:t>5</a:t>
            </a:r>
            <a:r>
              <a:rPr lang="en-US" sz="4400" dirty="0">
                <a:solidFill>
                  <a:srgbClr val="31356E"/>
                </a:solidFill>
                <a:latin typeface="Evolventa"/>
              </a:rPr>
              <a:t> </a:t>
            </a:r>
            <a:r>
              <a:rPr lang="en-US" sz="4400" dirty="0" err="1">
                <a:solidFill>
                  <a:srgbClr val="31356E"/>
                </a:solidFill>
                <a:latin typeface="Evolventa"/>
              </a:rPr>
              <a:t>баннеров</a:t>
            </a:r>
            <a:endParaRPr lang="en-US" sz="4400" dirty="0">
              <a:solidFill>
                <a:srgbClr val="31356E"/>
              </a:solidFill>
              <a:latin typeface="Evolvent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83884" y="290283"/>
            <a:ext cx="11202392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42"/>
              </a:lnSpc>
            </a:pPr>
            <a:r>
              <a:rPr lang="en-US" sz="3368" dirty="0">
                <a:solidFill>
                  <a:srgbClr val="31356E"/>
                </a:solidFill>
                <a:latin typeface="Evolventa Bold"/>
              </a:rPr>
              <a:t>СОЦИАЛЬНАЯ РЕКЛАМА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8615" y="4027724"/>
            <a:ext cx="1120239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4042"/>
              </a:lnSpc>
            </a:pPr>
            <a:r>
              <a:rPr lang="en-US" sz="3368" dirty="0">
                <a:solidFill>
                  <a:srgbClr val="31356E"/>
                </a:solidFill>
                <a:latin typeface="Evolventa Bold"/>
              </a:rPr>
              <a:t>ДЕЯТЕЛЬНОСТЬ РАЙОННОГО АРХИВА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11070" y="5129200"/>
            <a:ext cx="9930961" cy="4911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682"/>
              </a:lnSpc>
            </a:pPr>
            <a:r>
              <a:rPr lang="ru-RU" sz="4400" dirty="0">
                <a:solidFill>
                  <a:srgbClr val="31356E"/>
                </a:solidFill>
                <a:latin typeface="Evolventa Bold"/>
              </a:rPr>
              <a:t>815</a:t>
            </a:r>
            <a:r>
              <a:rPr lang="ru-RU" sz="4400" dirty="0">
                <a:solidFill>
                  <a:srgbClr val="31356E"/>
                </a:solidFill>
                <a:latin typeface="Evolventa"/>
              </a:rPr>
              <a:t> запросов от физических и юридических лиц,</a:t>
            </a:r>
          </a:p>
          <a:p>
            <a:pPr lvl="0">
              <a:lnSpc>
                <a:spcPts val="3682"/>
              </a:lnSpc>
            </a:pPr>
            <a:r>
              <a:rPr lang="ru-RU" sz="4400" dirty="0">
                <a:solidFill>
                  <a:srgbClr val="31356E"/>
                </a:solidFill>
                <a:latin typeface="Evolventa"/>
              </a:rPr>
              <a:t>       </a:t>
            </a:r>
          </a:p>
          <a:p>
            <a:pPr lvl="0">
              <a:lnSpc>
                <a:spcPts val="3682"/>
              </a:lnSpc>
            </a:pPr>
            <a:r>
              <a:rPr lang="ru-RU" sz="4400" dirty="0">
                <a:solidFill>
                  <a:srgbClr val="31356E"/>
                </a:solidFill>
                <a:latin typeface="Evolventa Bold"/>
              </a:rPr>
              <a:t>499</a:t>
            </a:r>
            <a:r>
              <a:rPr lang="ru-RU" sz="4400" dirty="0">
                <a:solidFill>
                  <a:srgbClr val="31356E"/>
                </a:solidFill>
                <a:latin typeface="Evolventa"/>
              </a:rPr>
              <a:t> запроса социально-правового характера</a:t>
            </a:r>
          </a:p>
          <a:p>
            <a:pPr lvl="0">
              <a:lnSpc>
                <a:spcPts val="3682"/>
              </a:lnSpc>
            </a:pPr>
            <a:endParaRPr lang="ru-RU" sz="4400" dirty="0">
              <a:solidFill>
                <a:srgbClr val="31356E"/>
              </a:solidFill>
              <a:latin typeface="Evolventa"/>
            </a:endParaRPr>
          </a:p>
          <a:p>
            <a:pPr lvl="0" algn="r">
              <a:lnSpc>
                <a:spcPts val="3682"/>
              </a:lnSpc>
            </a:pPr>
            <a:r>
              <a:rPr lang="ru-RU" sz="4400" dirty="0">
                <a:solidFill>
                  <a:srgbClr val="31356E"/>
                </a:solidFill>
                <a:latin typeface="Evolventa Bold"/>
              </a:rPr>
              <a:t>316</a:t>
            </a:r>
            <a:r>
              <a:rPr lang="ru-RU" sz="4400" dirty="0">
                <a:solidFill>
                  <a:srgbClr val="31356E"/>
                </a:solidFill>
                <a:latin typeface="Evolventa"/>
              </a:rPr>
              <a:t> тематических запросов</a:t>
            </a:r>
          </a:p>
          <a:p>
            <a:pPr lvl="0">
              <a:lnSpc>
                <a:spcPts val="3682"/>
              </a:lnSpc>
            </a:pPr>
            <a:endParaRPr lang="ru-RU" sz="4400" dirty="0">
              <a:solidFill>
                <a:srgbClr val="31356E"/>
              </a:solidFill>
              <a:latin typeface="Evolventa"/>
            </a:endParaRPr>
          </a:p>
          <a:p>
            <a:pPr lvl="0">
              <a:lnSpc>
                <a:spcPts val="1282"/>
              </a:lnSpc>
            </a:pPr>
            <a:endParaRPr lang="ru-RU" sz="3200" dirty="0">
              <a:solidFill>
                <a:prstClr val="black"/>
              </a:solidFill>
            </a:endParaRPr>
          </a:p>
          <a:p>
            <a:pPr lvl="0" algn="r">
              <a:lnSpc>
                <a:spcPts val="3682"/>
              </a:lnSpc>
            </a:pPr>
            <a:r>
              <a:rPr lang="ru-RU" sz="4400" dirty="0">
                <a:solidFill>
                  <a:srgbClr val="31356E"/>
                </a:solidFill>
                <a:latin typeface="Evolventa Bold"/>
              </a:rPr>
              <a:t>1074</a:t>
            </a:r>
            <a:r>
              <a:rPr lang="ru-RU" sz="4400" dirty="0">
                <a:solidFill>
                  <a:srgbClr val="31356E"/>
                </a:solidFill>
                <a:latin typeface="Evolventa"/>
              </a:rPr>
              <a:t> единицы документов принято на хранение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9" t="20843" r="18438" b="46385"/>
          <a:stretch/>
        </p:blipFill>
        <p:spPr>
          <a:xfrm>
            <a:off x="8014242" y="-63886"/>
            <a:ext cx="9376568" cy="3979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136" y="4438355"/>
            <a:ext cx="3426513" cy="3426513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968536" y="6151612"/>
            <a:ext cx="3738862" cy="3738862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57894" y="4406618"/>
            <a:ext cx="7081690" cy="453228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060727" y="308044"/>
            <a:ext cx="6504980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dirty="0">
                <a:solidFill>
                  <a:schemeClr val="tx2"/>
                </a:solidFill>
                <a:latin typeface="Evolventa"/>
              </a:rPr>
              <a:t>СРЕДНЯЯ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dirty="0">
                <a:solidFill>
                  <a:schemeClr val="tx2"/>
                </a:solidFill>
                <a:latin typeface="Evolventa"/>
              </a:rPr>
              <a:t>ЗАРАБОТНАЯ ПЛАТА, </a:t>
            </a:r>
            <a:r>
              <a:rPr lang="en-US" sz="4000" dirty="0" err="1">
                <a:solidFill>
                  <a:schemeClr val="tx2"/>
                </a:solidFill>
                <a:latin typeface="Evolventa"/>
              </a:rPr>
              <a:t>руб</a:t>
            </a:r>
            <a:r>
              <a:rPr lang="en-US" sz="4000" dirty="0">
                <a:solidFill>
                  <a:schemeClr val="tx2"/>
                </a:solidFill>
                <a:latin typeface="Evolventa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309003" y="8114793"/>
            <a:ext cx="791289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b="1" dirty="0">
                <a:solidFill>
                  <a:schemeClr val="tx2"/>
                </a:solidFill>
                <a:latin typeface="Evolventa Bold" panose="020B0604020202020204" charset="0"/>
              </a:rPr>
              <a:t>2020</a:t>
            </a:r>
            <a:r>
              <a:rPr lang="en-US" sz="2500" dirty="0">
                <a:solidFill>
                  <a:srgbClr val="FFFFFF"/>
                </a:solidFill>
                <a:latin typeface="Evolventa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065177" y="8104224"/>
            <a:ext cx="964059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b="1" dirty="0">
                <a:solidFill>
                  <a:schemeClr val="tx2"/>
                </a:solidFill>
                <a:latin typeface="Evolventa Bold" panose="020B0604020202020204" charset="0"/>
              </a:rPr>
              <a:t>2021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951169" y="2376193"/>
            <a:ext cx="1493163" cy="47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chemeClr val="tx2"/>
                </a:solidFill>
                <a:latin typeface="Evolventa Bold"/>
              </a:rPr>
              <a:t>27794,9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566635" y="2352747"/>
            <a:ext cx="1493163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 smtClean="0">
                <a:solidFill>
                  <a:schemeClr val="tx2"/>
                </a:solidFill>
                <a:latin typeface="Evolventa Bold"/>
              </a:rPr>
              <a:t>31130</a:t>
            </a:r>
            <a:r>
              <a:rPr lang="ru-RU" sz="3000" dirty="0" smtClean="0">
                <a:solidFill>
                  <a:schemeClr val="tx2"/>
                </a:solidFill>
                <a:latin typeface="Evolventa Bold"/>
              </a:rPr>
              <a:t>.</a:t>
            </a:r>
            <a:r>
              <a:rPr lang="en-US" sz="3000" dirty="0" smtClean="0">
                <a:solidFill>
                  <a:schemeClr val="tx2"/>
                </a:solidFill>
                <a:latin typeface="Evolventa Bold"/>
              </a:rPr>
              <a:t>5 </a:t>
            </a:r>
            <a:endParaRPr lang="en-US" sz="3000" dirty="0">
              <a:solidFill>
                <a:schemeClr val="tx2"/>
              </a:solidFill>
              <a:latin typeface="Evolventa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236101" y="9196057"/>
            <a:ext cx="791289" cy="39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b="1" dirty="0" smtClean="0">
                <a:solidFill>
                  <a:schemeClr val="tx2"/>
                </a:solidFill>
                <a:latin typeface="Evolventa"/>
              </a:rPr>
              <a:t>20</a:t>
            </a:r>
            <a:r>
              <a:rPr lang="ru-RU" sz="2500" b="1" dirty="0" smtClean="0">
                <a:solidFill>
                  <a:schemeClr val="tx2"/>
                </a:solidFill>
                <a:latin typeface="Evolventa"/>
              </a:rPr>
              <a:t>20</a:t>
            </a:r>
            <a:r>
              <a:rPr lang="en-US" sz="2500" b="1" dirty="0" smtClean="0">
                <a:solidFill>
                  <a:schemeClr val="tx2"/>
                </a:solidFill>
                <a:latin typeface="Evolventa"/>
              </a:rPr>
              <a:t> </a:t>
            </a:r>
            <a:endParaRPr lang="en-US" sz="2500" b="1" dirty="0">
              <a:solidFill>
                <a:schemeClr val="tx2"/>
              </a:solidFill>
              <a:latin typeface="Evolvent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394111" y="9196057"/>
            <a:ext cx="791289" cy="39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b="1" dirty="0" smtClean="0">
                <a:solidFill>
                  <a:schemeClr val="tx2"/>
                </a:solidFill>
                <a:latin typeface="Evolventa"/>
              </a:rPr>
              <a:t>202</a:t>
            </a:r>
            <a:r>
              <a:rPr lang="ru-RU" sz="2500" b="1" dirty="0" smtClean="0">
                <a:solidFill>
                  <a:schemeClr val="tx2"/>
                </a:solidFill>
                <a:latin typeface="Evolventa"/>
              </a:rPr>
              <a:t>1</a:t>
            </a:r>
            <a:r>
              <a:rPr lang="en-US" sz="2500" b="1" dirty="0" smtClean="0">
                <a:solidFill>
                  <a:schemeClr val="tx2"/>
                </a:solidFill>
                <a:latin typeface="Evolventa"/>
              </a:rPr>
              <a:t> </a:t>
            </a:r>
            <a:endParaRPr lang="en-US" sz="2500" b="1" dirty="0">
              <a:solidFill>
                <a:schemeClr val="tx2"/>
              </a:solidFill>
              <a:latin typeface="Evolventa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474848" y="9196057"/>
            <a:ext cx="883202" cy="394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b="1" dirty="0" smtClean="0">
                <a:solidFill>
                  <a:schemeClr val="tx2"/>
                </a:solidFill>
                <a:latin typeface="Evolventa"/>
              </a:rPr>
              <a:t>202</a:t>
            </a:r>
            <a:r>
              <a:rPr lang="ru-RU" sz="2500" b="1" dirty="0" smtClean="0">
                <a:solidFill>
                  <a:schemeClr val="tx2"/>
                </a:solidFill>
                <a:latin typeface="Evolventa"/>
              </a:rPr>
              <a:t>2</a:t>
            </a:r>
            <a:endParaRPr lang="en-US" sz="2500" b="1" dirty="0">
              <a:solidFill>
                <a:schemeClr val="tx2"/>
              </a:solidFill>
              <a:latin typeface="Evolventa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32017" y="1066291"/>
            <a:ext cx="7373064" cy="2067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4000" b="1" dirty="0">
                <a:solidFill>
                  <a:schemeClr val="tx2"/>
                </a:solidFill>
                <a:latin typeface="Evolventa"/>
              </a:rPr>
              <a:t>КОЛИЧЕСТВО ОФИЦИАЛЬНО</a:t>
            </a:r>
          </a:p>
          <a:p>
            <a:pPr>
              <a:lnSpc>
                <a:spcPts val="5600"/>
              </a:lnSpc>
            </a:pPr>
            <a:r>
              <a:rPr lang="en-US" sz="4000" b="1" dirty="0">
                <a:solidFill>
                  <a:schemeClr val="tx2"/>
                </a:solidFill>
                <a:latin typeface="Evolventa"/>
              </a:rPr>
              <a:t>ЗАРЕГИСТРИРОВАННЫХ</a:t>
            </a:r>
          </a:p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tx2"/>
                </a:solidFill>
                <a:latin typeface="Evolventa"/>
              </a:rPr>
              <a:t>БЕЗРАБОТНЫХ, </a:t>
            </a:r>
            <a:r>
              <a:rPr lang="en-US" sz="4000" b="1" dirty="0" err="1">
                <a:solidFill>
                  <a:schemeClr val="tx2"/>
                </a:solidFill>
                <a:latin typeface="Evolventa"/>
              </a:rPr>
              <a:t>чел</a:t>
            </a:r>
            <a:r>
              <a:rPr lang="en-US" sz="4000" b="1" dirty="0">
                <a:solidFill>
                  <a:schemeClr val="tx2"/>
                </a:solidFill>
                <a:latin typeface="Evolventa"/>
              </a:rPr>
              <a:t>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31746" y="3558538"/>
            <a:ext cx="746403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ru-RU" sz="3000" dirty="0" smtClean="0">
                <a:solidFill>
                  <a:schemeClr val="tx2"/>
                </a:solidFill>
                <a:latin typeface="Evolventa Bold"/>
              </a:rPr>
              <a:t>263</a:t>
            </a:r>
            <a:r>
              <a:rPr lang="en-US" sz="3000" dirty="0" smtClean="0">
                <a:solidFill>
                  <a:srgbClr val="FFFFFF"/>
                </a:solidFill>
                <a:latin typeface="Evolventa Bold"/>
              </a:rPr>
              <a:t> </a:t>
            </a:r>
            <a:endParaRPr lang="en-US" sz="3000" dirty="0">
              <a:solidFill>
                <a:srgbClr val="FFFFFF"/>
              </a:solidFill>
              <a:latin typeface="Evolventa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394111" y="3745855"/>
            <a:ext cx="746403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ru-RU" sz="3000" dirty="0" smtClean="0">
                <a:solidFill>
                  <a:schemeClr val="tx2"/>
                </a:solidFill>
                <a:latin typeface="Evolventa Bold"/>
              </a:rPr>
              <a:t>115</a:t>
            </a:r>
            <a:r>
              <a:rPr lang="en-US" sz="3000" dirty="0" smtClean="0">
                <a:solidFill>
                  <a:srgbClr val="FFFFFF"/>
                </a:solidFill>
                <a:latin typeface="Evolventa Bold"/>
              </a:rPr>
              <a:t> </a:t>
            </a:r>
            <a:endParaRPr lang="en-US" sz="3000" dirty="0">
              <a:solidFill>
                <a:srgbClr val="FFFFFF"/>
              </a:solidFill>
              <a:latin typeface="Evolventa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167071" y="3558538"/>
            <a:ext cx="746403" cy="47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 smtClean="0">
                <a:solidFill>
                  <a:schemeClr val="tx2"/>
                </a:solidFill>
                <a:latin typeface="Evolventa Bold"/>
              </a:rPr>
              <a:t> </a:t>
            </a:r>
            <a:r>
              <a:rPr lang="ru-RU" sz="3000" b="1" dirty="0" smtClean="0">
                <a:solidFill>
                  <a:schemeClr val="tx2"/>
                </a:solidFill>
                <a:latin typeface="Evolventa Bold"/>
              </a:rPr>
              <a:t>111</a:t>
            </a:r>
            <a:endParaRPr lang="en-US" sz="3000" b="1" dirty="0">
              <a:solidFill>
                <a:schemeClr val="tx2"/>
              </a:solidFill>
              <a:latin typeface="Evolventa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59024" y="82550"/>
            <a:ext cx="11345624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chemeClr val="tx2"/>
                </a:solidFill>
                <a:latin typeface="Evolventa Bold"/>
              </a:rPr>
              <a:t>РЫНОК ТРУДА И ЗАНЯТОСТЬ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413" y="3051324"/>
            <a:ext cx="9079780" cy="4817431"/>
          </a:xfrm>
          <a:prstGeom prst="rect">
            <a:avLst/>
          </a:prstGeom>
        </p:spPr>
      </p:pic>
      <p:sp>
        <p:nvSpPr>
          <p:cNvPr id="20" name="TextBox 7"/>
          <p:cNvSpPr txBox="1"/>
          <p:nvPr/>
        </p:nvSpPr>
        <p:spPr>
          <a:xfrm>
            <a:off x="16833486" y="8104703"/>
            <a:ext cx="964059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b="1" dirty="0" smtClean="0">
                <a:solidFill>
                  <a:schemeClr val="tx2"/>
                </a:solidFill>
                <a:latin typeface="Evolventa Bold" panose="020B0604020202020204" charset="0"/>
              </a:rPr>
              <a:t>202</a:t>
            </a:r>
            <a:r>
              <a:rPr lang="ru-RU" sz="2500" b="1" dirty="0" smtClean="0">
                <a:solidFill>
                  <a:schemeClr val="tx2"/>
                </a:solidFill>
                <a:latin typeface="Evolventa Bold" panose="020B0604020202020204" charset="0"/>
              </a:rPr>
              <a:t>2</a:t>
            </a:r>
            <a:endParaRPr lang="en-US" sz="2500" b="1" dirty="0">
              <a:solidFill>
                <a:schemeClr val="tx2"/>
              </a:solidFill>
              <a:latin typeface="Evolventa Bold" panose="020B0604020202020204" charset="0"/>
            </a:endParaRPr>
          </a:p>
        </p:txBody>
      </p:sp>
      <p:sp>
        <p:nvSpPr>
          <p:cNvPr id="21" name="TextBox 10"/>
          <p:cNvSpPr txBox="1"/>
          <p:nvPr/>
        </p:nvSpPr>
        <p:spPr>
          <a:xfrm>
            <a:off x="16568932" y="2376193"/>
            <a:ext cx="1493163" cy="47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ru-RU" sz="3000" dirty="0" smtClean="0">
                <a:solidFill>
                  <a:schemeClr val="tx2"/>
                </a:solidFill>
                <a:latin typeface="Evolventa Bold"/>
              </a:rPr>
              <a:t>35.038</a:t>
            </a:r>
            <a:r>
              <a:rPr lang="en-US" sz="3000" dirty="0" smtClean="0">
                <a:solidFill>
                  <a:schemeClr val="tx2"/>
                </a:solidFill>
                <a:latin typeface="Evolventa Bold"/>
              </a:rPr>
              <a:t> </a:t>
            </a:r>
            <a:endParaRPr lang="en-US" sz="3000" dirty="0">
              <a:solidFill>
                <a:schemeClr val="tx2"/>
              </a:solidFill>
              <a:latin typeface="Evolventa Bold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083340" y="-473124"/>
            <a:ext cx="648072" cy="115932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93998" y="241919"/>
            <a:ext cx="1085486" cy="1083749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709096" y="783794"/>
            <a:ext cx="2051108" cy="20623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4188199" y="4666952"/>
            <a:ext cx="5225309" cy="525396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0" y="1337027"/>
            <a:ext cx="14833648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3682"/>
              </a:lnSpc>
            </a:pPr>
            <a:r>
              <a:rPr lang="ru-RU" sz="4000" dirty="0">
                <a:solidFill>
                  <a:srgbClr val="31356E"/>
                </a:solidFill>
                <a:latin typeface="Evolventa"/>
              </a:rPr>
              <a:t>На балансе</a:t>
            </a:r>
          </a:p>
          <a:p>
            <a:pPr lvl="0" algn="ctr">
              <a:lnSpc>
                <a:spcPts val="3682"/>
              </a:lnSpc>
            </a:pPr>
            <a:r>
              <a:rPr lang="ru-RU" sz="4000" dirty="0">
                <a:solidFill>
                  <a:srgbClr val="31356E"/>
                </a:solidFill>
                <a:latin typeface="Evolventa"/>
              </a:rPr>
              <a:t>МКУ "</a:t>
            </a:r>
            <a:r>
              <a:rPr lang="ru-RU" sz="4000" dirty="0" err="1">
                <a:solidFill>
                  <a:srgbClr val="31356E"/>
                </a:solidFill>
                <a:latin typeface="Evolventa"/>
              </a:rPr>
              <a:t>МФЦ.Управление</a:t>
            </a:r>
            <a:r>
              <a:rPr lang="ru-RU" sz="4000" dirty="0">
                <a:solidFill>
                  <a:srgbClr val="31356E"/>
                </a:solidFill>
                <a:latin typeface="Evolventa"/>
              </a:rPr>
              <a:t> делами"</a:t>
            </a:r>
          </a:p>
          <a:p>
            <a:pPr lvl="0" algn="ctr">
              <a:lnSpc>
                <a:spcPts val="3682"/>
              </a:lnSpc>
            </a:pPr>
            <a:r>
              <a:rPr lang="ru-RU" sz="4000" dirty="0">
                <a:solidFill>
                  <a:srgbClr val="31356E"/>
                </a:solidFill>
                <a:latin typeface="Evolventa Bold"/>
              </a:rPr>
              <a:t>21</a:t>
            </a:r>
            <a:r>
              <a:rPr lang="ru-RU" sz="4000" dirty="0">
                <a:solidFill>
                  <a:srgbClr val="31356E"/>
                </a:solidFill>
                <a:latin typeface="Evolventa"/>
              </a:rPr>
              <a:t> камер видеонаблюдения</a:t>
            </a:r>
          </a:p>
          <a:p>
            <a:pPr lvl="0" algn="ctr">
              <a:lnSpc>
                <a:spcPts val="1282"/>
              </a:lnSpc>
            </a:pPr>
            <a:endParaRPr lang="ru-RU" sz="2800" dirty="0">
              <a:solidFill>
                <a:prstClr val="black"/>
              </a:solidFill>
            </a:endParaRPr>
          </a:p>
          <a:p>
            <a:pPr lvl="0" algn="ctr">
              <a:lnSpc>
                <a:spcPts val="1282"/>
              </a:lnSpc>
            </a:pPr>
            <a:endParaRPr lang="ru-RU" sz="2800" dirty="0">
              <a:solidFill>
                <a:prstClr val="black"/>
              </a:solidFill>
            </a:endParaRPr>
          </a:p>
          <a:p>
            <a:pPr lvl="0" algn="ctr">
              <a:lnSpc>
                <a:spcPts val="3682"/>
              </a:lnSpc>
            </a:pPr>
            <a:r>
              <a:rPr lang="ru-RU" sz="4000" dirty="0">
                <a:solidFill>
                  <a:srgbClr val="31356E"/>
                </a:solidFill>
                <a:latin typeface="Evolventa"/>
              </a:rPr>
              <a:t>Установлено видеоустройство на стене </a:t>
            </a:r>
            <a:r>
              <a:rPr lang="ru-RU" sz="4000" dirty="0" err="1" smtClean="0">
                <a:solidFill>
                  <a:srgbClr val="31356E"/>
                </a:solidFill>
                <a:latin typeface="Evolventa"/>
              </a:rPr>
              <a:t>хлебокомбината</a:t>
            </a:r>
            <a:r>
              <a:rPr lang="ru-RU" sz="4000" dirty="0" smtClean="0">
                <a:solidFill>
                  <a:srgbClr val="31356E"/>
                </a:solidFill>
                <a:latin typeface="Evolventa"/>
              </a:rPr>
              <a:t>.</a:t>
            </a:r>
            <a:endParaRPr lang="ru-RU" sz="4000" dirty="0">
              <a:solidFill>
                <a:srgbClr val="31356E"/>
              </a:solidFill>
              <a:latin typeface="Evolventa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99657" y="474231"/>
            <a:ext cx="1120239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4042"/>
              </a:lnSpc>
            </a:pPr>
            <a:r>
              <a:rPr lang="en-US" sz="3368" dirty="0">
                <a:solidFill>
                  <a:srgbClr val="31356E"/>
                </a:solidFill>
                <a:latin typeface="Evolventa Bold"/>
              </a:rPr>
              <a:t>ФУНКЦИОНИРОВАНИЕ АПК "БЕЗОПАСНЫЙ ГОРОД"</a:t>
            </a:r>
          </a:p>
        </p:txBody>
      </p:sp>
      <p:sp>
        <p:nvSpPr>
          <p:cNvPr id="10" name="TextBox 18"/>
          <p:cNvSpPr txBox="1"/>
          <p:nvPr/>
        </p:nvSpPr>
        <p:spPr>
          <a:xfrm>
            <a:off x="10152112" y="7519764"/>
            <a:ext cx="6852505" cy="1897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82"/>
              </a:lnSpc>
            </a:pPr>
            <a:r>
              <a:rPr lang="en-US" sz="3200" dirty="0" err="1">
                <a:solidFill>
                  <a:srgbClr val="31356E"/>
                </a:solidFill>
                <a:latin typeface="Evolventa"/>
              </a:rPr>
              <a:t>Функционирует</a:t>
            </a:r>
            <a:r>
              <a:rPr lang="en-US" sz="3200" dirty="0">
                <a:solidFill>
                  <a:srgbClr val="31356E"/>
                </a:solidFill>
                <a:latin typeface="Evolventa"/>
              </a:rPr>
              <a:t> </a:t>
            </a:r>
            <a:r>
              <a:rPr lang="en-US" sz="3200" dirty="0" err="1">
                <a:solidFill>
                  <a:srgbClr val="31356E"/>
                </a:solidFill>
                <a:latin typeface="Evolventa"/>
              </a:rPr>
              <a:t>система</a:t>
            </a:r>
            <a:r>
              <a:rPr lang="en-US" sz="3200" dirty="0">
                <a:solidFill>
                  <a:srgbClr val="31356E"/>
                </a:solidFill>
                <a:latin typeface="Evolventa"/>
              </a:rPr>
              <a:t> </a:t>
            </a:r>
            <a:r>
              <a:rPr lang="en-US" sz="3200" dirty="0" err="1">
                <a:solidFill>
                  <a:srgbClr val="31356E"/>
                </a:solidFill>
                <a:latin typeface="Evolventa"/>
              </a:rPr>
              <a:t>экстренного</a:t>
            </a:r>
            <a:r>
              <a:rPr lang="en-US" sz="3200" dirty="0">
                <a:solidFill>
                  <a:srgbClr val="31356E"/>
                </a:solidFill>
                <a:latin typeface="Evolventa"/>
              </a:rPr>
              <a:t> оповещения </a:t>
            </a:r>
            <a:r>
              <a:rPr lang="en-US" sz="3200" dirty="0" err="1">
                <a:solidFill>
                  <a:srgbClr val="31356E"/>
                </a:solidFill>
                <a:latin typeface="Evolventa"/>
              </a:rPr>
              <a:t>населения</a:t>
            </a:r>
            <a:endParaRPr lang="en-US" sz="3200" dirty="0">
              <a:solidFill>
                <a:srgbClr val="31356E"/>
              </a:solidFill>
              <a:latin typeface="Evolventa"/>
            </a:endParaRPr>
          </a:p>
          <a:p>
            <a:pPr algn="ctr">
              <a:lnSpc>
                <a:spcPts val="3682"/>
              </a:lnSpc>
            </a:pPr>
            <a:r>
              <a:rPr lang="en-US" sz="3200" dirty="0">
                <a:solidFill>
                  <a:srgbClr val="31356E"/>
                </a:solidFill>
                <a:latin typeface="Evolventa"/>
              </a:rPr>
              <a:t>в </a:t>
            </a:r>
            <a:r>
              <a:rPr lang="en-US" sz="3200" dirty="0" err="1">
                <a:solidFill>
                  <a:srgbClr val="31356E"/>
                </a:solidFill>
                <a:latin typeface="Evolventa"/>
              </a:rPr>
              <a:t>чрезвычайных</a:t>
            </a:r>
            <a:r>
              <a:rPr lang="en-US" sz="3200" dirty="0">
                <a:solidFill>
                  <a:srgbClr val="31356E"/>
                </a:solidFill>
                <a:latin typeface="Evolventa"/>
              </a:rPr>
              <a:t> </a:t>
            </a:r>
            <a:r>
              <a:rPr lang="en-US" sz="3200" dirty="0" err="1">
                <a:solidFill>
                  <a:srgbClr val="31356E"/>
                </a:solidFill>
                <a:latin typeface="Evolventa"/>
              </a:rPr>
              <a:t>ситуациях</a:t>
            </a:r>
            <a:endParaRPr lang="en-US" sz="3200" dirty="0">
              <a:solidFill>
                <a:srgbClr val="31356E"/>
              </a:solidFill>
              <a:latin typeface="Evolventa"/>
            </a:endParaRP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2591272" y="3774360"/>
            <a:ext cx="4320480" cy="6480721"/>
            <a:chOff x="0" y="0"/>
            <a:chExt cx="6350000" cy="9525000"/>
          </a:xfrm>
        </p:grpSpPr>
        <p:sp>
          <p:nvSpPr>
            <p:cNvPr id="12" name="Freeform 11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6371" r="-6371"/>
              </a:stretch>
            </a:blipFill>
          </p:spPr>
        </p: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10810414" y="4043278"/>
            <a:ext cx="5778472" cy="3250350"/>
            <a:chOff x="0" y="0"/>
            <a:chExt cx="11289030" cy="6350000"/>
          </a:xfrm>
        </p:grpSpPr>
        <p:sp>
          <p:nvSpPr>
            <p:cNvPr id="14" name="Freeform 1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l="-9100" r="-9100"/>
              </a:stretch>
            </a:blipFill>
          </p:spPr>
        </p:sp>
      </p:grpSp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93895" y="242022"/>
            <a:ext cx="1213779" cy="1211837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661943" y="523875"/>
            <a:ext cx="3534886" cy="35542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7728385" y="4078148"/>
            <a:ext cx="5830144" cy="58621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23601" r="23760" b="1093"/>
          <a:stretch>
            <a:fillRect/>
          </a:stretch>
        </p:blipFill>
        <p:spPr>
          <a:xfrm>
            <a:off x="13134661" y="241051"/>
            <a:ext cx="4661102" cy="42764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06703" y="202587"/>
            <a:ext cx="8916392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42"/>
              </a:lnSpc>
            </a:pPr>
            <a:r>
              <a:rPr lang="en-US" sz="3368">
                <a:solidFill>
                  <a:srgbClr val="31356E"/>
                </a:solidFill>
                <a:latin typeface="Evolventa Bold"/>
              </a:rPr>
              <a:t>ФУНКЦИОНИРОВАНИЕ  ЕДДС И</a:t>
            </a:r>
          </a:p>
          <a:p>
            <a:pPr>
              <a:lnSpc>
                <a:spcPts val="4042"/>
              </a:lnSpc>
            </a:pPr>
            <a:r>
              <a:rPr lang="en-US" sz="3368">
                <a:solidFill>
                  <a:srgbClr val="31356E"/>
                </a:solidFill>
                <a:latin typeface="Evolventa Bold"/>
              </a:rPr>
              <a:t>РАЗВИТИЕ СИСТЕМЫ 112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26641" y="4648200"/>
            <a:ext cx="10712877" cy="461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Работа системы МКА ЖКХ</a:t>
            </a:r>
          </a:p>
          <a:p>
            <a:pPr algn="just">
              <a:lnSpc>
                <a:spcPts val="2602"/>
              </a:lnSpc>
            </a:pPr>
            <a:endParaRPr/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Мониторинг аварий и инцидентов в жилищно-коммунальном хозяйстве района.</a:t>
            </a:r>
          </a:p>
          <a:p>
            <a:pPr>
              <a:lnSpc>
                <a:spcPts val="3682"/>
              </a:lnSpc>
            </a:pPr>
            <a:endParaRPr/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Использование системы дистанционного мониторинга лесных пожаров</a:t>
            </a:r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/ИСДМ-РОСЛЕСХОЗ/,</a:t>
            </a:r>
          </a:p>
          <a:p>
            <a:pPr>
              <a:lnSpc>
                <a:spcPts val="3682"/>
              </a:lnSpc>
            </a:pPr>
            <a:r>
              <a:rPr lang="en-US" sz="3068">
                <a:solidFill>
                  <a:srgbClr val="31356E"/>
                </a:solidFill>
                <a:latin typeface="Evolventa"/>
              </a:rPr>
              <a:t>мобильного приложения "термические точки"</a:t>
            </a:r>
          </a:p>
          <a:p>
            <a:pPr algn="just">
              <a:lnSpc>
                <a:spcPts val="3682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1506703" y="1595437"/>
            <a:ext cx="10712877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22"/>
              </a:lnSpc>
            </a:pPr>
            <a:r>
              <a:rPr lang="en-US" sz="3268" dirty="0">
                <a:solidFill>
                  <a:srgbClr val="31356E"/>
                </a:solidFill>
                <a:latin typeface="Evolventa"/>
              </a:rPr>
              <a:t>Получено и обработано за год</a:t>
            </a:r>
          </a:p>
          <a:p>
            <a:pPr algn="just">
              <a:lnSpc>
                <a:spcPts val="3922"/>
              </a:lnSpc>
            </a:pPr>
            <a:r>
              <a:rPr lang="en-US" sz="3268" dirty="0" smtClean="0">
                <a:solidFill>
                  <a:srgbClr val="31356E"/>
                </a:solidFill>
                <a:latin typeface="Evolventa Bold"/>
              </a:rPr>
              <a:t>3</a:t>
            </a:r>
            <a:r>
              <a:rPr lang="ru-RU" sz="3268" dirty="0" smtClean="0">
                <a:solidFill>
                  <a:srgbClr val="31356E"/>
                </a:solidFill>
                <a:latin typeface="Evolventa Bold"/>
              </a:rPr>
              <a:t>65</a:t>
            </a:r>
            <a:r>
              <a:rPr lang="en-US" sz="3268" dirty="0" smtClean="0">
                <a:solidFill>
                  <a:srgbClr val="31356E"/>
                </a:solidFill>
                <a:latin typeface="Evolventa"/>
              </a:rPr>
              <a:t> </a:t>
            </a:r>
            <a:r>
              <a:rPr lang="en-US" sz="3268" dirty="0">
                <a:solidFill>
                  <a:srgbClr val="31356E"/>
                </a:solidFill>
                <a:latin typeface="Evolventa"/>
              </a:rPr>
              <a:t>обращений  на систему 112</a:t>
            </a:r>
          </a:p>
          <a:p>
            <a:pPr algn="just">
              <a:lnSpc>
                <a:spcPts val="3682"/>
              </a:lnSpc>
            </a:pPr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32" y="3343300"/>
            <a:ext cx="7718857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503040" y="246956"/>
            <a:ext cx="9807782" cy="241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27"/>
              </a:lnSpc>
            </a:pPr>
            <a:r>
              <a:rPr lang="en-US" sz="7856" dirty="0">
                <a:solidFill>
                  <a:schemeClr val="bg1"/>
                </a:solidFill>
                <a:latin typeface="Evolventa Bold"/>
              </a:rPr>
              <a:t>ВОЕННО-УЧЕТНЫЙ СТОЛ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6913" y="0"/>
            <a:ext cx="3621087" cy="36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20" y="2834431"/>
            <a:ext cx="12670814" cy="7127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10800000">
            <a:off x="14666017" y="0"/>
            <a:ext cx="3621983" cy="3616188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chemeClr val="bg1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-433064" y="2047156"/>
            <a:ext cx="10729192" cy="3616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427"/>
              </a:lnSpc>
            </a:pPr>
            <a:r>
              <a:rPr lang="en-US" sz="7856" dirty="0">
                <a:solidFill>
                  <a:schemeClr val="bg1"/>
                </a:solidFill>
                <a:latin typeface="Evolventa Bold"/>
              </a:rPr>
              <a:t>БЕСПЛАТНАЯ ЮРИДИЧЕСКАЯ ПОМОЩЬ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984" y="3855343"/>
            <a:ext cx="8964997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388650" y="5143500"/>
            <a:ext cx="6820547" cy="3521906"/>
            <a:chOff x="0" y="0"/>
            <a:chExt cx="9094062" cy="4695875"/>
          </a:xfrm>
        </p:grpSpPr>
        <p:sp>
          <p:nvSpPr>
            <p:cNvPr id="6" name="TextBox 6"/>
            <p:cNvSpPr txBox="1"/>
            <p:nvPr/>
          </p:nvSpPr>
          <p:spPr>
            <a:xfrm>
              <a:off x="0" y="20955"/>
              <a:ext cx="9094062" cy="1731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90"/>
                </a:lnSpc>
                <a:spcBef>
                  <a:spcPct val="0"/>
                </a:spcBef>
              </a:pPr>
              <a:r>
                <a:rPr lang="en-US" sz="2825" dirty="0">
                  <a:solidFill>
                    <a:srgbClr val="31356E"/>
                  </a:solidFill>
                  <a:latin typeface="Raleway Bold"/>
                </a:rPr>
                <a:t>«</a:t>
              </a:r>
              <a:r>
                <a:rPr lang="en-US" sz="2825" dirty="0" err="1">
                  <a:solidFill>
                    <a:srgbClr val="31356E"/>
                  </a:solidFill>
                  <a:latin typeface="Raleway Bold"/>
                </a:rPr>
                <a:t>Печатный</a:t>
              </a:r>
              <a:r>
                <a:rPr lang="en-US" sz="2825" dirty="0">
                  <a:solidFill>
                    <a:srgbClr val="31356E"/>
                  </a:solidFill>
                  <a:latin typeface="Raleway Bold"/>
                </a:rPr>
                <a:t> </a:t>
              </a:r>
              <a:r>
                <a:rPr lang="en-US" sz="2825" dirty="0" err="1">
                  <a:solidFill>
                    <a:srgbClr val="31356E"/>
                  </a:solidFill>
                  <a:latin typeface="Raleway Bold"/>
                </a:rPr>
                <a:t>двор</a:t>
              </a:r>
              <a:r>
                <a:rPr lang="en-US" sz="2825" dirty="0">
                  <a:solidFill>
                    <a:srgbClr val="31356E"/>
                  </a:solidFill>
                  <a:latin typeface="Raleway Bold"/>
                </a:rPr>
                <a:t>» </a:t>
              </a:r>
              <a:r>
                <a:rPr lang="en-US" sz="2825" dirty="0" err="1">
                  <a:solidFill>
                    <a:srgbClr val="31356E"/>
                  </a:solidFill>
                  <a:latin typeface="Raleway Bold"/>
                </a:rPr>
                <a:t>помогает</a:t>
              </a:r>
              <a:r>
                <a:rPr lang="en-US" sz="2825" dirty="0">
                  <a:solidFill>
                    <a:srgbClr val="31356E"/>
                  </a:solidFill>
                  <a:latin typeface="Raleway Bold"/>
                </a:rPr>
                <a:t> </a:t>
              </a:r>
              <a:r>
                <a:rPr lang="en-US" sz="2825" dirty="0" err="1">
                  <a:solidFill>
                    <a:srgbClr val="31356E"/>
                  </a:solidFill>
                  <a:latin typeface="Raleway Bold"/>
                </a:rPr>
                <a:t>клиентам</a:t>
              </a:r>
              <a:r>
                <a:rPr lang="en-US" sz="2825" dirty="0">
                  <a:solidFill>
                    <a:srgbClr val="31356E"/>
                  </a:solidFill>
                  <a:latin typeface="Raleway Bold"/>
                </a:rPr>
                <a:t> </a:t>
              </a:r>
              <a:r>
                <a:rPr lang="en-US" sz="2825" dirty="0" err="1">
                  <a:solidFill>
                    <a:srgbClr val="31356E"/>
                  </a:solidFill>
                  <a:latin typeface="Raleway Bold"/>
                </a:rPr>
                <a:t>повысить</a:t>
              </a:r>
              <a:r>
                <a:rPr lang="en-US" sz="2825" dirty="0">
                  <a:solidFill>
                    <a:srgbClr val="31356E"/>
                  </a:solidFill>
                  <a:latin typeface="Raleway Bold"/>
                </a:rPr>
                <a:t> </a:t>
              </a:r>
              <a:r>
                <a:rPr lang="en-US" sz="2825" dirty="0" err="1">
                  <a:solidFill>
                    <a:srgbClr val="31356E"/>
                  </a:solidFill>
                  <a:latin typeface="Raleway Bold"/>
                </a:rPr>
                <a:t>уровень</a:t>
              </a:r>
              <a:r>
                <a:rPr lang="en-US" sz="2825" dirty="0">
                  <a:solidFill>
                    <a:srgbClr val="31356E"/>
                  </a:solidFill>
                  <a:latin typeface="Raleway Bold"/>
                </a:rPr>
                <a:t> </a:t>
              </a:r>
              <a:r>
                <a:rPr lang="en-US" sz="2825" dirty="0" err="1">
                  <a:solidFill>
                    <a:srgbClr val="31356E"/>
                  </a:solidFill>
                  <a:latin typeface="Raleway Bold"/>
                </a:rPr>
                <a:t>маркетинга</a:t>
              </a:r>
              <a:r>
                <a:rPr lang="en-US" sz="2825" dirty="0">
                  <a:solidFill>
                    <a:srgbClr val="31356E"/>
                  </a:solidFill>
                  <a:latin typeface="Raleway Bold"/>
                </a:rPr>
                <a:t> и </a:t>
              </a:r>
              <a:r>
                <a:rPr lang="en-US" sz="2825" dirty="0" err="1">
                  <a:solidFill>
                    <a:srgbClr val="31356E"/>
                  </a:solidFill>
                  <a:latin typeface="Raleway Bold"/>
                </a:rPr>
                <a:t>выделиться</a:t>
              </a:r>
              <a:r>
                <a:rPr lang="en-US" sz="2825" dirty="0">
                  <a:solidFill>
                    <a:srgbClr val="31356E"/>
                  </a:solidFill>
                  <a:latin typeface="Raleway Bold"/>
                </a:rPr>
                <a:t> на </a:t>
              </a:r>
              <a:r>
                <a:rPr lang="en-US" sz="2825" dirty="0" err="1">
                  <a:solidFill>
                    <a:srgbClr val="31356E"/>
                  </a:solidFill>
                  <a:latin typeface="Raleway Bold"/>
                </a:rPr>
                <a:t>фоне</a:t>
              </a:r>
              <a:r>
                <a:rPr lang="en-US" sz="2825" dirty="0">
                  <a:solidFill>
                    <a:srgbClr val="31356E"/>
                  </a:solidFill>
                  <a:latin typeface="Raleway Bold"/>
                </a:rPr>
                <a:t> </a:t>
              </a:r>
              <a:r>
                <a:rPr lang="en-US" sz="2825" dirty="0" err="1">
                  <a:solidFill>
                    <a:srgbClr val="31356E"/>
                  </a:solidFill>
                  <a:latin typeface="Raleway Bold"/>
                </a:rPr>
                <a:t>конкурентов</a:t>
              </a:r>
              <a:endParaRPr lang="en-US" sz="2825" dirty="0">
                <a:solidFill>
                  <a:srgbClr val="31356E"/>
                </a:solidFill>
                <a:latin typeface="Raleway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444165"/>
              <a:ext cx="9094062" cy="2251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dirty="0" err="1">
                  <a:solidFill>
                    <a:srgbClr val="242424"/>
                  </a:solidFill>
                  <a:latin typeface="Raleway"/>
                </a:rPr>
                <a:t>Легко</a:t>
              </a:r>
              <a:r>
                <a:rPr lang="en-US" sz="2400" dirty="0">
                  <a:solidFill>
                    <a:srgbClr val="242424"/>
                  </a:solidFill>
                  <a:latin typeface="Raleway"/>
                </a:rPr>
                <a:t> </a:t>
              </a:r>
              <a:r>
                <a:rPr lang="en-US" sz="2400" dirty="0" err="1">
                  <a:solidFill>
                    <a:srgbClr val="242424"/>
                  </a:solidFill>
                  <a:latin typeface="Raleway"/>
                </a:rPr>
                <a:t>создавайте</a:t>
              </a:r>
              <a:r>
                <a:rPr lang="en-US" sz="2400" dirty="0">
                  <a:solidFill>
                    <a:srgbClr val="242424"/>
                  </a:solidFill>
                  <a:latin typeface="Raleway"/>
                </a:rPr>
                <a:t> и </a:t>
              </a:r>
              <a:r>
                <a:rPr lang="en-US" sz="2400" dirty="0" err="1">
                  <a:solidFill>
                    <a:srgbClr val="242424"/>
                  </a:solidFill>
                  <a:latin typeface="Raleway"/>
                </a:rPr>
                <a:t>удивляйте</a:t>
              </a:r>
              <a:r>
                <a:rPr lang="en-US" sz="2400" dirty="0">
                  <a:solidFill>
                    <a:srgbClr val="242424"/>
                  </a:solidFill>
                  <a:latin typeface="Raleway"/>
                </a:rPr>
                <a:t> </a:t>
              </a:r>
              <a:r>
                <a:rPr lang="en-US" sz="2400" dirty="0" err="1">
                  <a:solidFill>
                    <a:srgbClr val="242424"/>
                  </a:solidFill>
                  <a:latin typeface="Raleway"/>
                </a:rPr>
                <a:t>всех</a:t>
              </a:r>
              <a:r>
                <a:rPr lang="en-US" sz="2400" dirty="0">
                  <a:solidFill>
                    <a:srgbClr val="242424"/>
                  </a:solidFill>
                  <a:latin typeface="Raleway"/>
                </a:rPr>
                <a:t> с </a:t>
              </a:r>
              <a:r>
                <a:rPr lang="en-US" sz="2400" dirty="0" err="1">
                  <a:solidFill>
                    <a:srgbClr val="242424"/>
                  </a:solidFill>
                  <a:latin typeface="Raleway"/>
                </a:rPr>
                <a:t>презентациями</a:t>
              </a:r>
              <a:r>
                <a:rPr lang="en-US" sz="2400" dirty="0">
                  <a:solidFill>
                    <a:srgbClr val="242424"/>
                  </a:solidFill>
                  <a:latin typeface="Raleway"/>
                </a:rPr>
                <a:t> </a:t>
              </a:r>
              <a:r>
                <a:rPr lang="en-US" sz="2400" dirty="0" err="1">
                  <a:solidFill>
                    <a:srgbClr val="242424"/>
                  </a:solidFill>
                  <a:latin typeface="Raleway"/>
                </a:rPr>
                <a:t>Canva</a:t>
              </a:r>
              <a:r>
                <a:rPr lang="en-US" sz="2400" dirty="0">
                  <a:solidFill>
                    <a:srgbClr val="242424"/>
                  </a:solidFill>
                  <a:latin typeface="Raleway"/>
                </a:rPr>
                <a:t>. </a:t>
              </a:r>
              <a:r>
                <a:rPr lang="en-US" sz="2400" dirty="0" err="1">
                  <a:solidFill>
                    <a:srgbClr val="242424"/>
                  </a:solidFill>
                  <a:latin typeface="Raleway"/>
                </a:rPr>
                <a:t>Выбирайте</a:t>
              </a:r>
              <a:r>
                <a:rPr lang="en-US" sz="2400" dirty="0">
                  <a:solidFill>
                    <a:srgbClr val="242424"/>
                  </a:solidFill>
                  <a:latin typeface="Raleway"/>
                </a:rPr>
                <a:t> </a:t>
              </a:r>
              <a:r>
                <a:rPr lang="en-US" sz="2400" dirty="0" err="1">
                  <a:solidFill>
                    <a:srgbClr val="242424"/>
                  </a:solidFill>
                  <a:latin typeface="Raleway"/>
                </a:rPr>
                <a:t>из</a:t>
              </a:r>
              <a:r>
                <a:rPr lang="en-US" sz="2400" dirty="0">
                  <a:solidFill>
                    <a:srgbClr val="242424"/>
                  </a:solidFill>
                  <a:latin typeface="Raleway"/>
                </a:rPr>
                <a:t> более </a:t>
              </a:r>
              <a:r>
                <a:rPr lang="en-US" sz="2400" dirty="0" err="1">
                  <a:solidFill>
                    <a:srgbClr val="242424"/>
                  </a:solidFill>
                  <a:latin typeface="Raleway"/>
                </a:rPr>
                <a:t>тысячи</a:t>
              </a:r>
              <a:r>
                <a:rPr lang="en-US" sz="2400" dirty="0">
                  <a:solidFill>
                    <a:srgbClr val="242424"/>
                  </a:solidFill>
                  <a:latin typeface="Raleway"/>
                </a:rPr>
                <a:t> </a:t>
              </a:r>
              <a:r>
                <a:rPr lang="en-US" sz="2400" dirty="0" err="1">
                  <a:solidFill>
                    <a:srgbClr val="242424"/>
                  </a:solidFill>
                  <a:latin typeface="Raleway"/>
                </a:rPr>
                <a:t>профессиональных</a:t>
              </a:r>
              <a:r>
                <a:rPr lang="en-US" sz="2400" dirty="0">
                  <a:solidFill>
                    <a:srgbClr val="242424"/>
                  </a:solidFill>
                  <a:latin typeface="Raleway"/>
                </a:rPr>
                <a:t> </a:t>
              </a:r>
              <a:r>
                <a:rPr lang="en-US" sz="2400" dirty="0" err="1">
                  <a:solidFill>
                    <a:srgbClr val="242424"/>
                  </a:solidFill>
                  <a:latin typeface="Raleway"/>
                </a:rPr>
                <a:t>шаблонов</a:t>
              </a:r>
              <a:r>
                <a:rPr lang="en-US" sz="2400" dirty="0">
                  <a:solidFill>
                    <a:srgbClr val="242424"/>
                  </a:solidFill>
                  <a:latin typeface="Raleway"/>
                </a:rPr>
                <a:t>, </a:t>
              </a:r>
              <a:r>
                <a:rPr lang="en-US" sz="2400" dirty="0" err="1">
                  <a:solidFill>
                    <a:srgbClr val="242424"/>
                  </a:solidFill>
                  <a:latin typeface="Raleway"/>
                </a:rPr>
                <a:t>созданных</a:t>
              </a:r>
              <a:r>
                <a:rPr lang="en-US" sz="2400" dirty="0">
                  <a:solidFill>
                    <a:srgbClr val="242424"/>
                  </a:solidFill>
                  <a:latin typeface="Raleway"/>
                </a:rPr>
                <a:t> </a:t>
              </a:r>
              <a:r>
                <a:rPr lang="en-US" sz="2400" dirty="0" err="1">
                  <a:solidFill>
                    <a:srgbClr val="242424"/>
                  </a:solidFill>
                  <a:latin typeface="Raleway"/>
                </a:rPr>
                <a:t>для</a:t>
              </a:r>
              <a:r>
                <a:rPr lang="en-US" sz="2400" dirty="0">
                  <a:solidFill>
                    <a:srgbClr val="242424"/>
                  </a:solidFill>
                  <a:latin typeface="Raleway"/>
                </a:rPr>
                <a:t> </a:t>
              </a:r>
              <a:r>
                <a:rPr lang="en-US" sz="2400" dirty="0" err="1">
                  <a:solidFill>
                    <a:srgbClr val="242424"/>
                  </a:solidFill>
                  <a:latin typeface="Raleway"/>
                </a:rPr>
                <a:t>любой</a:t>
              </a:r>
              <a:r>
                <a:rPr lang="en-US" sz="2400" dirty="0">
                  <a:solidFill>
                    <a:srgbClr val="242424"/>
                  </a:solidFill>
                  <a:latin typeface="Raleway"/>
                </a:rPr>
                <a:t> </a:t>
              </a:r>
              <a:r>
                <a:rPr lang="en-US" sz="2400" dirty="0" err="1">
                  <a:solidFill>
                    <a:srgbClr val="242424"/>
                  </a:solidFill>
                  <a:latin typeface="Raleway"/>
                </a:rPr>
                <a:t>цели</a:t>
              </a:r>
              <a:r>
                <a:rPr lang="en-US" sz="2400" dirty="0">
                  <a:solidFill>
                    <a:srgbClr val="242424"/>
                  </a:solidFill>
                  <a:latin typeface="Raleway"/>
                </a:rPr>
                <a:t> и </a:t>
              </a:r>
              <a:r>
                <a:rPr lang="en-US" sz="2400" dirty="0" err="1">
                  <a:solidFill>
                    <a:srgbClr val="242424"/>
                  </a:solidFill>
                  <a:latin typeface="Raleway"/>
                </a:rPr>
                <a:t>темы</a:t>
              </a:r>
              <a:r>
                <a:rPr lang="en-US" sz="2400" dirty="0">
                  <a:solidFill>
                    <a:srgbClr val="242424"/>
                  </a:solidFill>
                  <a:latin typeface="Raleway"/>
                </a:rPr>
                <a:t>.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88650" y="1612069"/>
            <a:ext cx="11623905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 dirty="0" err="1">
                <a:solidFill>
                  <a:srgbClr val="31356E"/>
                </a:solidFill>
                <a:latin typeface="Raleway"/>
              </a:rPr>
              <a:t>отзывы</a:t>
            </a:r>
            <a:r>
              <a:rPr lang="en-US" sz="8000" dirty="0">
                <a:solidFill>
                  <a:srgbClr val="31356E"/>
                </a:solidFill>
                <a:latin typeface="Raleway"/>
              </a:rPr>
              <a:t> </a:t>
            </a:r>
            <a:r>
              <a:rPr lang="en-US" sz="8000" dirty="0" err="1">
                <a:solidFill>
                  <a:srgbClr val="31356E"/>
                </a:solidFill>
                <a:latin typeface="Raleway"/>
              </a:rPr>
              <a:t>клиентов</a:t>
            </a:r>
            <a:endParaRPr lang="en-US" sz="8000" dirty="0">
              <a:solidFill>
                <a:srgbClr val="31356E"/>
              </a:solidFill>
              <a:latin typeface="Raleway"/>
            </a:endParaRPr>
          </a:p>
        </p:txBody>
      </p:sp>
      <p:sp>
        <p:nvSpPr>
          <p:cNvPr id="9" name="AutoShape 9"/>
          <p:cNvSpPr/>
          <p:nvPr/>
        </p:nvSpPr>
        <p:spPr>
          <a:xfrm rot="7186307">
            <a:off x="-2636779" y="-2360229"/>
            <a:ext cx="18822226" cy="1375109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0" name="TextBox 10"/>
          <p:cNvSpPr txBox="1"/>
          <p:nvPr/>
        </p:nvSpPr>
        <p:spPr>
          <a:xfrm>
            <a:off x="1714448" y="285716"/>
            <a:ext cx="14964767" cy="1255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2"/>
              </a:lnSpc>
            </a:pPr>
            <a:r>
              <a:rPr lang="en-US" sz="3668" dirty="0">
                <a:solidFill>
                  <a:srgbClr val="31356E"/>
                </a:solidFill>
                <a:latin typeface="Evolventa"/>
              </a:rPr>
              <a:t>БЕСПЛАТНАЯ ЮРИДИЧЕСКАЯ ПОМОЩЬ</a:t>
            </a:r>
          </a:p>
          <a:p>
            <a:pPr>
              <a:lnSpc>
                <a:spcPts val="4878"/>
              </a:lnSpc>
            </a:pPr>
            <a:r>
              <a:rPr lang="en-US" sz="3668" dirty="0">
                <a:solidFill>
                  <a:srgbClr val="31356E"/>
                </a:solidFill>
                <a:latin typeface="Evolventa"/>
              </a:rPr>
              <a:t>ОКАЗАНА  </a:t>
            </a:r>
            <a:r>
              <a:rPr lang="en-US" sz="3668" dirty="0">
                <a:solidFill>
                  <a:srgbClr val="31356E"/>
                </a:solidFill>
                <a:latin typeface="Evolventa Bold"/>
              </a:rPr>
              <a:t>4</a:t>
            </a:r>
            <a:r>
              <a:rPr lang="en-US" sz="3668" dirty="0">
                <a:solidFill>
                  <a:srgbClr val="31356E"/>
                </a:solidFill>
                <a:latin typeface="Evolventa"/>
              </a:rPr>
              <a:t>   ГРАЖДАНАМ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73201" y="2508187"/>
            <a:ext cx="10202267" cy="6278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368" dirty="0">
                <a:solidFill>
                  <a:srgbClr val="31356E"/>
                </a:solidFill>
                <a:latin typeface="Evolventa"/>
              </a:rPr>
              <a:t>МАЛОИМУЩИЕ ГРАЖДАНЕ</a:t>
            </a:r>
          </a:p>
          <a:p>
            <a:pPr>
              <a:lnSpc>
                <a:spcPts val="4479"/>
              </a:lnSpc>
            </a:pPr>
            <a:endParaRPr dirty="0"/>
          </a:p>
          <a:p>
            <a:pPr>
              <a:lnSpc>
                <a:spcPts val="4479"/>
              </a:lnSpc>
            </a:pPr>
            <a:r>
              <a:rPr lang="en-US" sz="3368" dirty="0">
                <a:solidFill>
                  <a:srgbClr val="31356E"/>
                </a:solidFill>
                <a:latin typeface="Evolventa"/>
              </a:rPr>
              <a:t>ДЕТИ-ИНВАЛИДЫ, ДЕТИ-СИРОТЫ, ОСТАВШИЕСЯ БЕЗ ПОПЕЧЕНИЯ РОДИТЕЛЕЙ, ЛИЦА ИЗ ЧИСЛА ДЕТЕЙ-СИРОТ,</a:t>
            </a:r>
          </a:p>
          <a:p>
            <a:pPr>
              <a:lnSpc>
                <a:spcPts val="4479"/>
              </a:lnSpc>
            </a:pPr>
            <a:r>
              <a:rPr lang="en-US" sz="3368" dirty="0">
                <a:solidFill>
                  <a:srgbClr val="31356E"/>
                </a:solidFill>
                <a:latin typeface="Evolventa"/>
              </a:rPr>
              <a:t>ОСТАВШИХСЯ БЕЗ ПОПЕЧЕНИЯ РОДИТЕЛЕЙ</a:t>
            </a:r>
          </a:p>
          <a:p>
            <a:pPr>
              <a:lnSpc>
                <a:spcPts val="4479"/>
              </a:lnSpc>
            </a:pPr>
            <a:endParaRPr dirty="0"/>
          </a:p>
          <a:p>
            <a:pPr>
              <a:lnSpc>
                <a:spcPts val="4479"/>
              </a:lnSpc>
            </a:pPr>
            <a:r>
              <a:rPr lang="en-US" sz="3368" dirty="0">
                <a:solidFill>
                  <a:srgbClr val="31356E"/>
                </a:solidFill>
                <a:latin typeface="Evolventa"/>
              </a:rPr>
              <a:t>ГРАЖДАНЕ, КОТОРЫМ ПРАВО НА ПОЛУЧЕНИЕ БЕСПЛАТНОЙ ЮРИДИЧЕСКОЙ ПОМОЩИ ПРЕДОСТАВЛЕНО В СООТВЕТСТВИИ</a:t>
            </a:r>
          </a:p>
          <a:p>
            <a:pPr>
              <a:lnSpc>
                <a:spcPts val="4479"/>
              </a:lnSpc>
            </a:pPr>
            <a:r>
              <a:rPr lang="en-US" sz="3368" dirty="0">
                <a:solidFill>
                  <a:srgbClr val="31356E"/>
                </a:solidFill>
                <a:latin typeface="Evolventa"/>
              </a:rPr>
              <a:t>С ЗАКОНАМИ СУБЪЕКТОВ РФ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4034" y="2453386"/>
            <a:ext cx="649065" cy="87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 spc="75">
                <a:solidFill>
                  <a:srgbClr val="004AAD"/>
                </a:solidFill>
                <a:latin typeface="Evolventa Bold"/>
              </a:rPr>
              <a:t>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4034" y="3642178"/>
            <a:ext cx="649065" cy="87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 spc="75">
                <a:solidFill>
                  <a:srgbClr val="004AAD"/>
                </a:solidFill>
                <a:latin typeface="Evolventa Bold"/>
              </a:rPr>
              <a:t>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84034" y="6410733"/>
            <a:ext cx="649065" cy="87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1"/>
              </a:lnSpc>
            </a:pPr>
            <a:r>
              <a:rPr lang="en-US" sz="5001" spc="75">
                <a:solidFill>
                  <a:srgbClr val="004AAD"/>
                </a:solidFill>
                <a:latin typeface="Evolventa Bold"/>
              </a:rPr>
              <a:t>1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348" y="2153754"/>
            <a:ext cx="6511652" cy="6511652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10800000">
            <a:off x="14666017" y="0"/>
            <a:ext cx="3621983" cy="3616188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chemeClr val="bg1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6235" y="2911252"/>
            <a:ext cx="9807782" cy="361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27"/>
              </a:lnSpc>
            </a:pPr>
            <a:r>
              <a:rPr lang="en-US" sz="7856" dirty="0">
                <a:solidFill>
                  <a:schemeClr val="bg1"/>
                </a:solidFill>
                <a:latin typeface="Evolventa Bold"/>
              </a:rPr>
              <a:t>РАБОТА</a:t>
            </a:r>
          </a:p>
          <a:p>
            <a:pPr algn="ctr">
              <a:lnSpc>
                <a:spcPts val="9427"/>
              </a:lnSpc>
            </a:pPr>
            <a:r>
              <a:rPr lang="en-US" sz="7856" dirty="0">
                <a:solidFill>
                  <a:schemeClr val="bg1"/>
                </a:solidFill>
                <a:latin typeface="Evolventa Bold"/>
              </a:rPr>
              <a:t>С ОБРАЩЕНИЯМИ ГРАЖДАН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949" y="2623220"/>
            <a:ext cx="7265353" cy="69681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3595211">
            <a:off x="-2796758" y="-351090"/>
            <a:ext cx="16954101" cy="13910932"/>
          </a:xfrm>
          <a:prstGeom prst="rect">
            <a:avLst/>
          </a:prstGeom>
          <a:solidFill>
            <a:srgbClr val="004AAD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8682583" y="269712"/>
            <a:ext cx="9570748" cy="119093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426" b="50394"/>
          <a:stretch>
            <a:fillRect/>
          </a:stretch>
        </p:blipFill>
        <p:spPr>
          <a:xfrm>
            <a:off x="0" y="793272"/>
            <a:ext cx="6837870" cy="32944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47558" b="67659"/>
          <a:stretch>
            <a:fillRect/>
          </a:stretch>
        </p:blipFill>
        <p:spPr>
          <a:xfrm>
            <a:off x="-2821174" y="6918910"/>
            <a:ext cx="6006453" cy="37041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57910" y="289341"/>
            <a:ext cx="9446634" cy="944663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75648" y="1715069"/>
            <a:ext cx="2346054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2"/>
              </a:lnSpc>
            </a:pPr>
            <a:r>
              <a:rPr lang="en-US" sz="2568" dirty="0">
                <a:solidFill>
                  <a:srgbClr val="31356E"/>
                </a:solidFill>
                <a:latin typeface="Evolventa"/>
              </a:rPr>
              <a:t>ЛИЧНЫЙ ПРИЕМ </a:t>
            </a:r>
          </a:p>
          <a:p>
            <a:pPr algn="ctr">
              <a:lnSpc>
                <a:spcPts val="3082"/>
              </a:lnSpc>
            </a:pPr>
            <a:r>
              <a:rPr lang="ru-RU" sz="2568" dirty="0" smtClean="0">
                <a:solidFill>
                  <a:srgbClr val="31356E"/>
                </a:solidFill>
                <a:latin typeface="Evolventa Bold"/>
              </a:rPr>
              <a:t>24</a:t>
            </a:r>
            <a:r>
              <a:rPr lang="en-US" sz="2568" dirty="0" smtClean="0">
                <a:solidFill>
                  <a:srgbClr val="31356E"/>
                </a:solidFill>
                <a:latin typeface="Evolventa"/>
              </a:rPr>
              <a:t> </a:t>
            </a:r>
            <a:endParaRPr lang="en-US" sz="2568" dirty="0">
              <a:solidFill>
                <a:srgbClr val="31356E"/>
              </a:solidFill>
              <a:latin typeface="Evolvent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804750" y="1773091"/>
            <a:ext cx="3228370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2"/>
              </a:lnSpc>
            </a:pPr>
            <a:r>
              <a:rPr lang="en-US" sz="2568" dirty="0">
                <a:solidFill>
                  <a:srgbClr val="31356E"/>
                </a:solidFill>
                <a:latin typeface="Evolventa"/>
              </a:rPr>
              <a:t>ПИСЬМЕННЫЕ ОБРАЩЕНИЯ </a:t>
            </a:r>
          </a:p>
          <a:p>
            <a:pPr algn="ctr">
              <a:lnSpc>
                <a:spcPts val="3082"/>
              </a:lnSpc>
            </a:pPr>
            <a:r>
              <a:rPr lang="en-US" sz="2568" dirty="0" smtClean="0">
                <a:solidFill>
                  <a:srgbClr val="31356E"/>
                </a:solidFill>
                <a:latin typeface="Evolventa Bold"/>
              </a:rPr>
              <a:t>1</a:t>
            </a:r>
            <a:r>
              <a:rPr lang="ru-RU" sz="2568" dirty="0" smtClean="0">
                <a:solidFill>
                  <a:srgbClr val="31356E"/>
                </a:solidFill>
                <a:latin typeface="Evolventa Bold"/>
              </a:rPr>
              <a:t>182</a:t>
            </a:r>
            <a:r>
              <a:rPr lang="en-US" sz="2568" dirty="0" smtClean="0">
                <a:solidFill>
                  <a:srgbClr val="31356E"/>
                </a:solidFill>
                <a:latin typeface="Evolventa"/>
              </a:rPr>
              <a:t> </a:t>
            </a:r>
            <a:endParaRPr lang="en-US" sz="2568" dirty="0">
              <a:solidFill>
                <a:srgbClr val="31356E"/>
              </a:solidFill>
              <a:latin typeface="Evolvent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355402" y="4157256"/>
            <a:ext cx="3228370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2"/>
              </a:lnSpc>
            </a:pPr>
            <a:r>
              <a:rPr lang="en-US" sz="2568" dirty="0">
                <a:solidFill>
                  <a:srgbClr val="31356E"/>
                </a:solidFill>
                <a:latin typeface="Evolventa"/>
              </a:rPr>
              <a:t>ЭЛЕКТРОННАЯ СИСТЕМА</a:t>
            </a:r>
          </a:p>
          <a:p>
            <a:pPr algn="ctr">
              <a:lnSpc>
                <a:spcPts val="3082"/>
              </a:lnSpc>
            </a:pPr>
            <a:r>
              <a:rPr lang="en-US" sz="2568" dirty="0">
                <a:solidFill>
                  <a:srgbClr val="31356E"/>
                </a:solidFill>
                <a:latin typeface="Evolventa"/>
              </a:rPr>
              <a:t>"ИНЦИДЕНТ </a:t>
            </a:r>
            <a:r>
              <a:rPr lang="en-US" sz="2568" dirty="0" smtClean="0">
                <a:solidFill>
                  <a:srgbClr val="31356E"/>
                </a:solidFill>
                <a:latin typeface="Evolventa"/>
              </a:rPr>
              <a:t>МЕНЕДЖМЕНТ«</a:t>
            </a:r>
            <a:endParaRPr lang="ru-RU" sz="2568" dirty="0">
              <a:solidFill>
                <a:srgbClr val="31356E"/>
              </a:solidFill>
              <a:latin typeface="Evolventa Bold"/>
            </a:endParaRPr>
          </a:p>
          <a:p>
            <a:pPr algn="ctr">
              <a:lnSpc>
                <a:spcPts val="3082"/>
              </a:lnSpc>
            </a:pPr>
            <a:r>
              <a:rPr lang="ru-RU" sz="2568" dirty="0" smtClean="0">
                <a:solidFill>
                  <a:srgbClr val="31356E"/>
                </a:solidFill>
                <a:latin typeface="Evolventa Bold"/>
              </a:rPr>
              <a:t>742</a:t>
            </a:r>
            <a:endParaRPr lang="en-US" sz="2568" dirty="0">
              <a:solidFill>
                <a:srgbClr val="31356E"/>
              </a:solidFill>
              <a:latin typeface="Evolvent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12629" y="4087729"/>
            <a:ext cx="3228370" cy="202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2"/>
              </a:lnSpc>
            </a:pPr>
            <a:r>
              <a:rPr lang="en-US" sz="2568" dirty="0">
                <a:solidFill>
                  <a:srgbClr val="31356E"/>
                </a:solidFill>
                <a:latin typeface="Evolventa"/>
              </a:rPr>
              <a:t>ЭЛЕКТРОННАЯ СИСТЕМА ПОС</a:t>
            </a:r>
          </a:p>
          <a:p>
            <a:pPr algn="ctr">
              <a:lnSpc>
                <a:spcPts val="3082"/>
              </a:lnSpc>
            </a:pPr>
            <a:r>
              <a:rPr lang="en-US" sz="2568" dirty="0" err="1">
                <a:solidFill>
                  <a:srgbClr val="31356E"/>
                </a:solidFill>
                <a:latin typeface="Evolventa"/>
              </a:rPr>
              <a:t>Платформа</a:t>
            </a:r>
            <a:r>
              <a:rPr lang="en-US" sz="2568" dirty="0">
                <a:solidFill>
                  <a:srgbClr val="31356E"/>
                </a:solidFill>
                <a:latin typeface="Evolventa"/>
              </a:rPr>
              <a:t> </a:t>
            </a:r>
            <a:r>
              <a:rPr lang="en-US" sz="2568" dirty="0" err="1">
                <a:solidFill>
                  <a:srgbClr val="31356E"/>
                </a:solidFill>
                <a:latin typeface="Evolventa"/>
              </a:rPr>
              <a:t>обратной</a:t>
            </a:r>
            <a:r>
              <a:rPr lang="en-US" sz="2568" dirty="0">
                <a:solidFill>
                  <a:srgbClr val="31356E"/>
                </a:solidFill>
                <a:latin typeface="Evolventa"/>
              </a:rPr>
              <a:t> </a:t>
            </a:r>
            <a:r>
              <a:rPr lang="en-US" sz="2568" dirty="0" err="1">
                <a:solidFill>
                  <a:srgbClr val="31356E"/>
                </a:solidFill>
                <a:latin typeface="Evolventa"/>
              </a:rPr>
              <a:t>связи</a:t>
            </a:r>
            <a:endParaRPr lang="en-US" sz="2568" dirty="0">
              <a:solidFill>
                <a:srgbClr val="31356E"/>
              </a:solidFill>
              <a:latin typeface="Evolventa"/>
            </a:endParaRPr>
          </a:p>
          <a:p>
            <a:pPr algn="ctr">
              <a:lnSpc>
                <a:spcPts val="3082"/>
              </a:lnSpc>
            </a:pPr>
            <a:r>
              <a:rPr lang="en-US" sz="2568" dirty="0" smtClean="0">
                <a:solidFill>
                  <a:srgbClr val="31356E"/>
                </a:solidFill>
                <a:latin typeface="Evolventa Bold"/>
              </a:rPr>
              <a:t>1</a:t>
            </a:r>
            <a:r>
              <a:rPr lang="ru-RU" sz="2568" dirty="0" smtClean="0">
                <a:solidFill>
                  <a:srgbClr val="31356E"/>
                </a:solidFill>
                <a:latin typeface="Evolventa Bold"/>
              </a:rPr>
              <a:t>17</a:t>
            </a:r>
            <a:endParaRPr lang="en-US" sz="2568" dirty="0">
              <a:solidFill>
                <a:srgbClr val="31356E"/>
              </a:solidFill>
              <a:latin typeface="Evolventa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940999" y="7754375"/>
            <a:ext cx="2576659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2"/>
              </a:lnSpc>
            </a:pPr>
            <a:r>
              <a:rPr lang="en-US" sz="2568" dirty="0">
                <a:solidFill>
                  <a:srgbClr val="31356E"/>
                </a:solidFill>
                <a:latin typeface="Evolventa"/>
              </a:rPr>
              <a:t>ЭЛЕКТРОННАЯ СИСТЕМА</a:t>
            </a:r>
          </a:p>
          <a:p>
            <a:pPr algn="ctr">
              <a:lnSpc>
                <a:spcPts val="3082"/>
              </a:lnSpc>
            </a:pPr>
            <a:r>
              <a:rPr lang="en-US" sz="2568" dirty="0">
                <a:solidFill>
                  <a:srgbClr val="31356E"/>
                </a:solidFill>
                <a:latin typeface="Evolventa"/>
              </a:rPr>
              <a:t>ССТУ</a:t>
            </a:r>
          </a:p>
          <a:p>
            <a:pPr algn="ctr">
              <a:lnSpc>
                <a:spcPts val="2122"/>
              </a:lnSpc>
            </a:pPr>
            <a:r>
              <a:rPr lang="en-US" sz="1768" dirty="0" err="1">
                <a:solidFill>
                  <a:srgbClr val="31356E"/>
                </a:solidFill>
                <a:latin typeface="Evolventa"/>
              </a:rPr>
              <a:t>анализ</a:t>
            </a:r>
            <a:r>
              <a:rPr lang="en-US" sz="1768" dirty="0">
                <a:solidFill>
                  <a:srgbClr val="31356E"/>
                </a:solidFill>
                <a:latin typeface="Evolventa"/>
              </a:rPr>
              <a:t> обращений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311995" y="3596060"/>
            <a:ext cx="5720709" cy="6579925"/>
            <a:chOff x="0" y="-96759"/>
            <a:chExt cx="7627613" cy="8773234"/>
          </a:xfrm>
        </p:grpSpPr>
        <p:sp>
          <p:nvSpPr>
            <p:cNvPr id="16" name="TextBox 16"/>
            <p:cNvSpPr txBox="1"/>
            <p:nvPr/>
          </p:nvSpPr>
          <p:spPr>
            <a:xfrm>
              <a:off x="5663540" y="7466961"/>
              <a:ext cx="840357" cy="1209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0"/>
                </a:lnSpc>
              </a:pPr>
              <a:endParaRPr dirty="0"/>
            </a:p>
            <a:p>
              <a:pPr algn="ctr">
                <a:lnSpc>
                  <a:spcPts val="3510"/>
                </a:lnSpc>
              </a:pPr>
              <a:r>
                <a:rPr lang="en-US" sz="2507" dirty="0" smtClean="0">
                  <a:solidFill>
                    <a:srgbClr val="FFFFFF"/>
                  </a:solidFill>
                  <a:latin typeface="Evolventa Bold"/>
                </a:rPr>
                <a:t>3</a:t>
              </a:r>
              <a:r>
                <a:rPr lang="ru-RU" sz="2507" dirty="0" smtClean="0">
                  <a:solidFill>
                    <a:srgbClr val="FFFFFF"/>
                  </a:solidFill>
                  <a:latin typeface="Evolventa Bold"/>
                </a:rPr>
                <a:t>9</a:t>
              </a:r>
              <a:r>
                <a:rPr lang="en-US" sz="2507" dirty="0" smtClean="0">
                  <a:solidFill>
                    <a:srgbClr val="FFFFFF"/>
                  </a:solidFill>
                  <a:latin typeface="Evolventa Bold"/>
                </a:rPr>
                <a:t>%</a:t>
              </a:r>
              <a:endParaRPr lang="en-US" sz="2507" dirty="0">
                <a:solidFill>
                  <a:srgbClr val="FFFFFF"/>
                </a:solidFill>
                <a:latin typeface="Evolventa Bold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352158"/>
              <a:ext cx="840357" cy="1209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0"/>
                </a:lnSpc>
              </a:pPr>
              <a:endParaRPr dirty="0"/>
            </a:p>
            <a:p>
              <a:pPr algn="ctr">
                <a:lnSpc>
                  <a:spcPts val="3510"/>
                </a:lnSpc>
              </a:pPr>
              <a:r>
                <a:rPr lang="ru-RU" sz="2507" dirty="0" smtClean="0">
                  <a:solidFill>
                    <a:srgbClr val="FFFFFF"/>
                  </a:solidFill>
                  <a:latin typeface="Evolventa Bold"/>
                </a:rPr>
                <a:t>27</a:t>
              </a:r>
              <a:r>
                <a:rPr lang="en-US" sz="2507" dirty="0" smtClean="0">
                  <a:solidFill>
                    <a:srgbClr val="FFFFFF"/>
                  </a:solidFill>
                  <a:latin typeface="Evolventa Bold"/>
                </a:rPr>
                <a:t>%</a:t>
              </a:r>
              <a:endParaRPr lang="en-US" sz="2507" dirty="0">
                <a:solidFill>
                  <a:srgbClr val="FFFFFF"/>
                </a:solidFill>
                <a:latin typeface="Evolventa Bold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6787256" y="1028361"/>
              <a:ext cx="840357" cy="1209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0"/>
                </a:lnSpc>
              </a:pPr>
              <a:endParaRPr dirty="0"/>
            </a:p>
            <a:p>
              <a:pPr algn="ctr">
                <a:lnSpc>
                  <a:spcPts val="3510"/>
                </a:lnSpc>
              </a:pPr>
              <a:r>
                <a:rPr lang="en-US" sz="2507" dirty="0" smtClean="0">
                  <a:solidFill>
                    <a:srgbClr val="FFFFFF"/>
                  </a:solidFill>
                  <a:latin typeface="Evolventa Bold"/>
                </a:rPr>
                <a:t>2</a:t>
              </a:r>
              <a:r>
                <a:rPr lang="ru-RU" sz="2507" dirty="0" smtClean="0">
                  <a:solidFill>
                    <a:srgbClr val="FFFFFF"/>
                  </a:solidFill>
                  <a:latin typeface="Evolventa Bold"/>
                </a:rPr>
                <a:t>6</a:t>
              </a:r>
              <a:r>
                <a:rPr lang="en-US" sz="2507" dirty="0" smtClean="0">
                  <a:solidFill>
                    <a:srgbClr val="FFFFFF"/>
                  </a:solidFill>
                  <a:latin typeface="Evolventa Bold"/>
                </a:rPr>
                <a:t>%</a:t>
              </a:r>
              <a:endParaRPr lang="en-US" sz="2507" dirty="0">
                <a:solidFill>
                  <a:srgbClr val="FFFFFF"/>
                </a:solidFill>
                <a:latin typeface="Evolventa Bold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903643" y="-96759"/>
              <a:ext cx="602767" cy="12095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0"/>
                </a:lnSpc>
              </a:pPr>
              <a:endParaRPr dirty="0"/>
            </a:p>
            <a:p>
              <a:pPr algn="ctr">
                <a:lnSpc>
                  <a:spcPts val="3510"/>
                </a:lnSpc>
              </a:pPr>
              <a:r>
                <a:rPr lang="en-US" sz="2507" dirty="0">
                  <a:solidFill>
                    <a:srgbClr val="FFFFFF"/>
                  </a:solidFill>
                  <a:latin typeface="Evolventa Bold"/>
                </a:rPr>
                <a:t>3%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611219" y="138944"/>
              <a:ext cx="602767" cy="1209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0"/>
                </a:lnSpc>
              </a:pPr>
              <a:endParaRPr dirty="0"/>
            </a:p>
            <a:p>
              <a:pPr algn="ctr">
                <a:lnSpc>
                  <a:spcPts val="3510"/>
                </a:lnSpc>
              </a:pPr>
              <a:r>
                <a:rPr lang="en-US" sz="2507" dirty="0">
                  <a:solidFill>
                    <a:srgbClr val="FFFFFF"/>
                  </a:solidFill>
                  <a:latin typeface="Evolventa Bold"/>
                </a:rPr>
                <a:t>2%</a:t>
              </a:r>
            </a:p>
          </p:txBody>
        </p: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1280464" y="1416899"/>
              <a:ext cx="6205101" cy="6205101"/>
              <a:chOff x="0" y="0"/>
              <a:chExt cx="2540000" cy="254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270000" y="0"/>
                <a:ext cx="1285798" cy="1333474"/>
              </a:xfrm>
              <a:custGeom>
                <a:avLst/>
                <a:gdLst/>
                <a:ahLst/>
                <a:cxnLst/>
                <a:rect l="l" t="t" r="r" b="b"/>
                <a:pathLst>
                  <a:path w="1285798" h="1333474">
                    <a:moveTo>
                      <a:pt x="0" y="0"/>
                    </a:moveTo>
                    <a:cubicBezTo>
                      <a:pt x="347841" y="0"/>
                      <a:pt x="680458" y="142671"/>
                      <a:pt x="920193" y="394703"/>
                    </a:cubicBezTo>
                    <a:cubicBezTo>
                      <a:pt x="1159929" y="646735"/>
                      <a:pt x="1285798" y="986067"/>
                      <a:pt x="1268413" y="1333474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7ED957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412576" y="1270000"/>
                <a:ext cx="2127424" cy="1365195"/>
              </a:xfrm>
              <a:custGeom>
                <a:avLst/>
                <a:gdLst/>
                <a:ahLst/>
                <a:cxnLst/>
                <a:rect l="l" t="t" r="r" b="b"/>
                <a:pathLst>
                  <a:path w="2127424" h="1365195">
                    <a:moveTo>
                      <a:pt x="2127424" y="0"/>
                    </a:moveTo>
                    <a:cubicBezTo>
                      <a:pt x="2127424" y="503456"/>
                      <a:pt x="1830027" y="959381"/>
                      <a:pt x="1369270" y="1162288"/>
                    </a:cubicBezTo>
                    <a:cubicBezTo>
                      <a:pt x="908512" y="1365195"/>
                      <a:pt x="371396" y="1276771"/>
                      <a:pt x="0" y="936869"/>
                    </a:cubicBezTo>
                    <a:lnTo>
                      <a:pt x="857424" y="0"/>
                    </a:lnTo>
                    <a:close/>
                  </a:path>
                </a:pathLst>
              </a:custGeom>
              <a:solidFill>
                <a:srgbClr val="00B980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-52566" y="95280"/>
                <a:ext cx="1322566" cy="2153272"/>
              </a:xfrm>
              <a:custGeom>
                <a:avLst/>
                <a:gdLst/>
                <a:ahLst/>
                <a:cxnLst/>
                <a:rect l="l" t="t" r="r" b="b"/>
                <a:pathLst>
                  <a:path w="1322566" h="2153272">
                    <a:moveTo>
                      <a:pt x="513038" y="2153272"/>
                    </a:moveTo>
                    <a:cubicBezTo>
                      <a:pt x="169332" y="1868934"/>
                      <a:pt x="0" y="1425120"/>
                      <a:pt x="66953" y="984100"/>
                    </a:cubicBezTo>
                    <a:cubicBezTo>
                      <a:pt x="133906" y="543080"/>
                      <a:pt x="427327" y="169519"/>
                      <a:pt x="839935" y="0"/>
                    </a:cubicBezTo>
                    <a:lnTo>
                      <a:pt x="1322566" y="1174720"/>
                    </a:lnTo>
                    <a:close/>
                  </a:path>
                </a:pathLst>
              </a:custGeom>
              <a:solidFill>
                <a:srgbClr val="009299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729260" y="44053"/>
                <a:ext cx="540740" cy="1225947"/>
              </a:xfrm>
              <a:custGeom>
                <a:avLst/>
                <a:gdLst/>
                <a:ahLst/>
                <a:cxnLst/>
                <a:rect l="l" t="t" r="r" b="b"/>
                <a:pathLst>
                  <a:path w="540740" h="1225947">
                    <a:moveTo>
                      <a:pt x="0" y="76817"/>
                    </a:moveTo>
                    <a:cubicBezTo>
                      <a:pt x="67330" y="45133"/>
                      <a:pt x="137315" y="19429"/>
                      <a:pt x="209146" y="0"/>
                    </a:cubicBezTo>
                    <a:lnTo>
                      <a:pt x="540740" y="1225947"/>
                    </a:lnTo>
                    <a:close/>
                  </a:path>
                </a:pathLst>
              </a:custGeom>
              <a:solidFill>
                <a:srgbClr val="006995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877548" y="12160"/>
                <a:ext cx="392452" cy="1257840"/>
              </a:xfrm>
              <a:custGeom>
                <a:avLst/>
                <a:gdLst/>
                <a:ahLst/>
                <a:cxnLst/>
                <a:rect l="l" t="t" r="r" b="b"/>
                <a:pathLst>
                  <a:path w="392452" h="1257840">
                    <a:moveTo>
                      <a:pt x="0" y="49998"/>
                    </a:moveTo>
                    <a:cubicBezTo>
                      <a:pt x="70771" y="27004"/>
                      <a:pt x="143425" y="10273"/>
                      <a:pt x="217124" y="0"/>
                    </a:cubicBezTo>
                    <a:lnTo>
                      <a:pt x="392452" y="1257840"/>
                    </a:lnTo>
                    <a:close/>
                  </a:path>
                </a:pathLst>
              </a:custGeom>
              <a:solidFill>
                <a:srgbClr val="003F72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1032026" y="0"/>
                <a:ext cx="237974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237974" h="1270000">
                    <a:moveTo>
                      <a:pt x="0" y="22495"/>
                    </a:moveTo>
                    <a:cubicBezTo>
                      <a:pt x="78399" y="7540"/>
                      <a:pt x="158034" y="8"/>
                      <a:pt x="237847" y="0"/>
                    </a:cubicBezTo>
                    <a:lnTo>
                      <a:pt x="237974" y="1270000"/>
                    </a:lnTo>
                    <a:close/>
                  </a:path>
                </a:pathLst>
              </a:custGeom>
              <a:solidFill>
                <a:srgbClr val="585A92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9577AD"/>
              </a:solidFill>
            </p:spPr>
          </p:sp>
        </p:grp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131844" y="6992665"/>
            <a:ext cx="3323170" cy="3183320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0412981" y="125412"/>
            <a:ext cx="7518738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2"/>
              </a:lnSpc>
            </a:pPr>
            <a:r>
              <a:rPr lang="en-US" sz="2468" dirty="0">
                <a:solidFill>
                  <a:srgbClr val="FFFFFF"/>
                </a:solidFill>
                <a:latin typeface="Evolventa"/>
              </a:rPr>
              <a:t>ТЕМАТИКА ОБРАЩЕНИЙ ГРАЖДАН</a:t>
            </a:r>
          </a:p>
          <a:p>
            <a:pPr algn="ctr">
              <a:lnSpc>
                <a:spcPts val="2962"/>
              </a:lnSpc>
            </a:pPr>
            <a:r>
              <a:rPr lang="en-US" sz="2468" dirty="0">
                <a:solidFill>
                  <a:srgbClr val="FFFFFF"/>
                </a:solidFill>
                <a:latin typeface="Evolventa"/>
              </a:rPr>
              <a:t>в % к </a:t>
            </a:r>
            <a:r>
              <a:rPr lang="en-US" sz="2468" dirty="0" err="1">
                <a:solidFill>
                  <a:srgbClr val="FFFFFF"/>
                </a:solidFill>
                <a:latin typeface="Evolventa"/>
              </a:rPr>
              <a:t>общему</a:t>
            </a:r>
            <a:r>
              <a:rPr lang="en-US" sz="2468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2468" dirty="0" err="1">
                <a:solidFill>
                  <a:srgbClr val="FFFFFF"/>
                </a:solidFill>
                <a:latin typeface="Evolventa"/>
              </a:rPr>
              <a:t>количеству</a:t>
            </a:r>
            <a:r>
              <a:rPr lang="en-US" sz="2468" dirty="0">
                <a:solidFill>
                  <a:srgbClr val="FFFFFF"/>
                </a:solidFill>
                <a:latin typeface="Evolventa"/>
              </a:rPr>
              <a:t> обращений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1311995" y="2045558"/>
            <a:ext cx="286039" cy="286039"/>
            <a:chOff x="0" y="0"/>
            <a:chExt cx="1913890" cy="191389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CCC5E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1311995" y="1110376"/>
            <a:ext cx="286039" cy="286039"/>
            <a:chOff x="0" y="0"/>
            <a:chExt cx="1913890" cy="191389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6BD6D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1311995" y="1572050"/>
            <a:ext cx="286039" cy="286039"/>
            <a:chOff x="0" y="0"/>
            <a:chExt cx="1913890" cy="191389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B9B9F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1311995" y="3358922"/>
            <a:ext cx="286039" cy="286039"/>
            <a:chOff x="0" y="0"/>
            <a:chExt cx="1913890" cy="191389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680BD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1311995" y="2929864"/>
            <a:ext cx="286039" cy="286039"/>
            <a:chOff x="0" y="0"/>
            <a:chExt cx="1913890" cy="191389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1366D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1311995" y="2497182"/>
            <a:ext cx="286039" cy="286039"/>
            <a:chOff x="0" y="0"/>
            <a:chExt cx="1913890" cy="191389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496592"/>
            </a:solidFill>
          </p:spPr>
        </p:sp>
      </p:grpSp>
      <p:sp>
        <p:nvSpPr>
          <p:cNvPr id="43" name="TextBox 43"/>
          <p:cNvSpPr txBox="1"/>
          <p:nvPr/>
        </p:nvSpPr>
        <p:spPr>
          <a:xfrm>
            <a:off x="11901327" y="1043701"/>
            <a:ext cx="1643850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2"/>
              </a:lnSpc>
            </a:pPr>
            <a:r>
              <a:rPr lang="en-US" sz="2168">
                <a:solidFill>
                  <a:srgbClr val="FFFFFF"/>
                </a:solidFill>
                <a:latin typeface="Evolventa"/>
              </a:rPr>
              <a:t>экономика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901327" y="1505375"/>
            <a:ext cx="4753820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2"/>
              </a:lnSpc>
            </a:pPr>
            <a:r>
              <a:rPr lang="en-US" sz="2168">
                <a:solidFill>
                  <a:srgbClr val="FFFFFF"/>
                </a:solidFill>
                <a:latin typeface="Evolventa"/>
              </a:rPr>
              <a:t>жилищно-коммунальная сфера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901327" y="1978883"/>
            <a:ext cx="6257163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2"/>
              </a:lnSpc>
            </a:pPr>
            <a:r>
              <a:rPr lang="en-US" sz="2168" dirty="0" err="1">
                <a:solidFill>
                  <a:srgbClr val="FFFFFF"/>
                </a:solidFill>
                <a:latin typeface="Evolventa"/>
              </a:rPr>
              <a:t>благоустройство</a:t>
            </a:r>
            <a:r>
              <a:rPr lang="en-US" sz="2168" dirty="0">
                <a:solidFill>
                  <a:srgbClr val="FFFFFF"/>
                </a:solidFill>
                <a:latin typeface="Evolventa"/>
              </a:rPr>
              <a:t> и </a:t>
            </a:r>
            <a:r>
              <a:rPr lang="en-US" sz="2168" dirty="0" err="1">
                <a:solidFill>
                  <a:srgbClr val="FFFFFF"/>
                </a:solidFill>
                <a:latin typeface="Evolventa"/>
              </a:rPr>
              <a:t>дорожное</a:t>
            </a:r>
            <a:r>
              <a:rPr lang="en-US" sz="2168" dirty="0">
                <a:solidFill>
                  <a:srgbClr val="FFFFFF"/>
                </a:solidFill>
                <a:latin typeface="Evolventa"/>
              </a:rPr>
              <a:t> </a:t>
            </a:r>
            <a:r>
              <a:rPr lang="en-US" sz="2168" dirty="0" err="1">
                <a:solidFill>
                  <a:srgbClr val="FFFFFF"/>
                </a:solidFill>
                <a:latin typeface="Evolventa"/>
              </a:rPr>
              <a:t>хозяйство</a:t>
            </a:r>
            <a:endParaRPr lang="en-US" sz="2168" dirty="0">
              <a:solidFill>
                <a:srgbClr val="FFFFFF"/>
              </a:solidFill>
              <a:latin typeface="Evolventa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1901327" y="2430507"/>
            <a:ext cx="6257163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2"/>
              </a:lnSpc>
            </a:pPr>
            <a:r>
              <a:rPr lang="en-US" sz="2168">
                <a:solidFill>
                  <a:srgbClr val="FFFFFF"/>
                </a:solidFill>
                <a:latin typeface="Evolventa"/>
              </a:rPr>
              <a:t>оборона и безопасность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1901327" y="2863189"/>
            <a:ext cx="6257163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2"/>
              </a:lnSpc>
            </a:pPr>
            <a:r>
              <a:rPr lang="en-US" sz="2168">
                <a:solidFill>
                  <a:srgbClr val="FFFFFF"/>
                </a:solidFill>
                <a:latin typeface="Evolventa"/>
              </a:rPr>
              <a:t>государство, общество, политика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1901327" y="3273341"/>
            <a:ext cx="6257163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2"/>
              </a:lnSpc>
            </a:pPr>
            <a:r>
              <a:rPr lang="en-US" sz="2168">
                <a:solidFill>
                  <a:srgbClr val="FFFFFF"/>
                </a:solidFill>
                <a:latin typeface="Evolventa"/>
              </a:rPr>
              <a:t>социальная сфера</a:t>
            </a:r>
          </a:p>
        </p:txBody>
      </p:sp>
      <p:sp>
        <p:nvSpPr>
          <p:cNvPr id="49" name="TextBox 19"/>
          <p:cNvSpPr txBox="1"/>
          <p:nvPr/>
        </p:nvSpPr>
        <p:spPr>
          <a:xfrm>
            <a:off x="13741995" y="3858462"/>
            <a:ext cx="497732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10"/>
              </a:lnSpc>
            </a:pPr>
            <a:endParaRPr dirty="0"/>
          </a:p>
          <a:p>
            <a:pPr algn="ctr">
              <a:lnSpc>
                <a:spcPts val="3510"/>
              </a:lnSpc>
            </a:pPr>
            <a:r>
              <a:rPr lang="en-US" sz="2507" dirty="0">
                <a:solidFill>
                  <a:srgbClr val="FFFFFF"/>
                </a:solidFill>
                <a:latin typeface="Evolventa Bold"/>
              </a:rPr>
              <a:t>3%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3491" y="174948"/>
            <a:ext cx="1835846" cy="25202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88531" y="174948"/>
            <a:ext cx="1870686" cy="243341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508995" y="3475539"/>
            <a:ext cx="16699901" cy="3915932"/>
            <a:chOff x="0" y="2212722"/>
            <a:chExt cx="20003783" cy="5221243"/>
          </a:xfrm>
        </p:grpSpPr>
        <p:sp>
          <p:nvSpPr>
            <p:cNvPr id="9" name="TextBox 9"/>
            <p:cNvSpPr txBox="1"/>
            <p:nvPr/>
          </p:nvSpPr>
          <p:spPr>
            <a:xfrm>
              <a:off x="0" y="6856750"/>
              <a:ext cx="17450467" cy="577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6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65375" y="2212722"/>
              <a:ext cx="19838408" cy="26147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150"/>
                </a:lnSpc>
              </a:pPr>
              <a:endParaRPr lang="ru-RU" sz="8000" spc="97" dirty="0" smtClean="0">
                <a:solidFill>
                  <a:srgbClr val="FFFFFF"/>
                </a:solidFill>
                <a:latin typeface="Broadway" panose="04040905080B02020502" pitchFamily="82" charset="0"/>
              </a:endParaRPr>
            </a:p>
            <a:p>
              <a:pPr algn="ctr">
                <a:lnSpc>
                  <a:spcPts val="7150"/>
                </a:lnSpc>
              </a:pPr>
              <a:r>
                <a:rPr lang="ru-RU" sz="11500" spc="97" dirty="0" smtClean="0">
                  <a:solidFill>
                    <a:srgbClr val="FFFFFF"/>
                  </a:solidFill>
                  <a:latin typeface="Broadway" panose="04040905080B02020502" pitchFamily="82" charset="0"/>
                </a:rPr>
                <a:t>Спасибо за внимание!</a:t>
              </a:r>
              <a:endParaRPr lang="en-US" sz="11500" spc="97" dirty="0">
                <a:solidFill>
                  <a:srgbClr val="FFFFFF"/>
                </a:solidFill>
                <a:latin typeface="Broadway" panose="04040905080B02020502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648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729" y="6063696"/>
            <a:ext cx="9146326" cy="422330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10800000">
            <a:off x="16428230" y="0"/>
            <a:ext cx="1859770" cy="1856795"/>
            <a:chOff x="0" y="0"/>
            <a:chExt cx="6350000" cy="6339840"/>
          </a:xfrm>
          <a:solidFill>
            <a:schemeClr val="tx2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>
            <a:off x="0" y="8430205"/>
            <a:ext cx="1859770" cy="1856795"/>
            <a:chOff x="0" y="0"/>
            <a:chExt cx="6350000" cy="6339840"/>
          </a:xfrm>
          <a:solidFill>
            <a:schemeClr val="tx2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8782930" y="928397"/>
            <a:ext cx="3493748" cy="3493748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3"/>
              <a:stretch>
                <a:fillRect l="-35331" r="-35331"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1520264" y="4385722"/>
            <a:ext cx="3384376" cy="3384376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solidFill>
              <a:srgbClr val="64B445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4"/>
              <a:stretch>
                <a:fillRect l="-26688" r="-26688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11520264" y="625690"/>
            <a:ext cx="539579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Evolventa"/>
              </a:rPr>
              <a:t>ювелирн</a:t>
            </a:r>
            <a:r>
              <a:rPr lang="ru-RU" sz="4000" dirty="0" err="1" smtClean="0">
                <a:solidFill>
                  <a:srgbClr val="002060"/>
                </a:solidFill>
                <a:latin typeface="Evolventa"/>
              </a:rPr>
              <a:t>ое</a:t>
            </a:r>
            <a:endParaRPr lang="en-US" sz="4000" dirty="0">
              <a:solidFill>
                <a:srgbClr val="002060"/>
              </a:solidFill>
              <a:latin typeface="Evolventa"/>
            </a:endParaRPr>
          </a:p>
          <a:p>
            <a:pPr algn="ctr">
              <a:spcBef>
                <a:spcPct val="0"/>
              </a:spcBef>
            </a:pPr>
            <a:r>
              <a:rPr lang="en-US" sz="4000" dirty="0" smtClean="0">
                <a:solidFill>
                  <a:srgbClr val="002060"/>
                </a:solidFill>
                <a:latin typeface="Evolventa"/>
              </a:rPr>
              <a:t>про</a:t>
            </a:r>
            <a:r>
              <a:rPr lang="ru-RU" sz="4000" dirty="0" smtClean="0">
                <a:solidFill>
                  <a:srgbClr val="002060"/>
                </a:solidFill>
                <a:latin typeface="Evolventa"/>
              </a:rPr>
              <a:t>изводство</a:t>
            </a:r>
            <a:r>
              <a:rPr lang="en-US" sz="4000" dirty="0" smtClean="0">
                <a:solidFill>
                  <a:srgbClr val="002060"/>
                </a:solidFill>
                <a:latin typeface="Evolventa"/>
              </a:rPr>
              <a:t> </a:t>
            </a:r>
            <a:endParaRPr lang="en-US" sz="4000" dirty="0">
              <a:solidFill>
                <a:srgbClr val="002060"/>
              </a:solidFill>
              <a:latin typeface="Evolventa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3742541" y="2854491"/>
            <a:ext cx="417646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Evolventa"/>
              </a:rPr>
              <a:t>швейное</a:t>
            </a:r>
          </a:p>
          <a:p>
            <a:pPr algn="ctr">
              <a:spcBef>
                <a:spcPct val="0"/>
              </a:spcBef>
            </a:pPr>
            <a:r>
              <a:rPr lang="en-US" sz="4400" dirty="0">
                <a:solidFill>
                  <a:srgbClr val="002060"/>
                </a:solidFill>
                <a:latin typeface="Evolventa"/>
              </a:rPr>
              <a:t>производство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36053" y="480941"/>
            <a:ext cx="7724188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28"/>
              </a:lnSpc>
            </a:pPr>
            <a:r>
              <a:rPr lang="en-US" sz="4856" dirty="0">
                <a:solidFill>
                  <a:srgbClr val="002060"/>
                </a:solidFill>
                <a:latin typeface="Evolventa Bold"/>
              </a:rPr>
              <a:t>ПРОМЫШЛЕННОСТЬ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-1768" y="1387791"/>
            <a:ext cx="875681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chemeClr val="tx2"/>
                </a:solidFill>
                <a:latin typeface="Evolventa" panose="020B0604020202020204" charset="0"/>
                <a:ea typeface="Calibri"/>
                <a:cs typeface="Times New Roman"/>
              </a:rPr>
              <a:t>Объем отгруженной продукции в промышленности </a:t>
            </a:r>
            <a:endParaRPr lang="ru-RU" sz="4800" dirty="0" smtClean="0">
              <a:solidFill>
                <a:schemeClr val="tx2"/>
              </a:solidFill>
              <a:latin typeface="Evolventa" panose="020B0604020202020204" charset="0"/>
              <a:ea typeface="Calibri"/>
              <a:cs typeface="Times New Roman"/>
            </a:endParaRPr>
          </a:p>
          <a:p>
            <a:pPr algn="ctr"/>
            <a:r>
              <a:rPr lang="ru-RU" sz="4800" dirty="0" smtClean="0">
                <a:solidFill>
                  <a:schemeClr val="tx2"/>
                </a:solidFill>
                <a:latin typeface="Evolventa" panose="020B0604020202020204" charset="0"/>
                <a:ea typeface="Calibri"/>
                <a:cs typeface="Times New Roman"/>
              </a:rPr>
              <a:t>за </a:t>
            </a:r>
            <a:r>
              <a:rPr lang="ru-RU" sz="4800" dirty="0">
                <a:solidFill>
                  <a:schemeClr val="tx2"/>
                </a:solidFill>
                <a:latin typeface="Evolventa" panose="020B0604020202020204" charset="0"/>
                <a:ea typeface="Calibri"/>
                <a:cs typeface="Times New Roman"/>
              </a:rPr>
              <a:t>2022 год составил более </a:t>
            </a:r>
            <a:endParaRPr lang="ru-RU" sz="4800" dirty="0" smtClean="0">
              <a:solidFill>
                <a:schemeClr val="tx2"/>
              </a:solidFill>
              <a:latin typeface="Evolventa" panose="020B0604020202020204" charset="0"/>
              <a:ea typeface="Calibri"/>
              <a:cs typeface="Times New Roman"/>
            </a:endParaRPr>
          </a:p>
          <a:p>
            <a:pPr algn="ctr"/>
            <a:r>
              <a:rPr lang="ru-RU" sz="4800" b="1" dirty="0" smtClean="0">
                <a:solidFill>
                  <a:schemeClr val="tx2"/>
                </a:solidFill>
                <a:latin typeface="Evolventa" panose="020B0604020202020204" charset="0"/>
                <a:ea typeface="Calibri"/>
                <a:cs typeface="Times New Roman"/>
              </a:rPr>
              <a:t>1 </a:t>
            </a:r>
            <a:r>
              <a:rPr lang="ru-RU" sz="4800" b="1" dirty="0">
                <a:solidFill>
                  <a:schemeClr val="tx2"/>
                </a:solidFill>
                <a:latin typeface="Evolventa" panose="020B0604020202020204" charset="0"/>
                <a:ea typeface="Calibri"/>
                <a:cs typeface="Times New Roman"/>
              </a:rPr>
              <a:t>млр.577 млн. рублей </a:t>
            </a:r>
            <a:endParaRPr lang="ru-RU" sz="4800" b="1" dirty="0">
              <a:solidFill>
                <a:schemeClr val="tx2"/>
              </a:solidFill>
              <a:latin typeface="Evolventa" panose="020B060402020202020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8" y="5177011"/>
            <a:ext cx="6049424" cy="6049424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2730</TotalTime>
  <Words>2249</Words>
  <Application>Microsoft Office PowerPoint</Application>
  <PresentationFormat>Произвольный</PresentationFormat>
  <Paragraphs>740</Paragraphs>
  <Slides>87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87</vt:i4>
      </vt:variant>
    </vt:vector>
  </HeadingPairs>
  <TitlesOfParts>
    <vt:vector size="108" baseType="lpstr">
      <vt:lpstr>Arial</vt:lpstr>
      <vt:lpstr>Raleway Bold</vt:lpstr>
      <vt:lpstr>Raleway</vt:lpstr>
      <vt:lpstr>Evolventa Bold</vt:lpstr>
      <vt:lpstr>Times New Roman</vt:lpstr>
      <vt:lpstr>Calibri</vt:lpstr>
      <vt:lpstr>YS Text</vt:lpstr>
      <vt:lpstr>Broadway</vt:lpstr>
      <vt:lpstr>Evolventa</vt:lpstr>
      <vt:lpstr>-apple-system</vt:lpstr>
      <vt:lpstr>Office Theme</vt:lpstr>
      <vt:lpstr>1_Office Theme</vt:lpstr>
      <vt:lpstr>3_Office Theme</vt:lpstr>
      <vt:lpstr>4_Office Theme</vt:lpstr>
      <vt:lpstr>5_Office Theme</vt:lpstr>
      <vt:lpstr>2_Office Theme</vt:lpstr>
      <vt:lpstr>6_Office Theme</vt:lpstr>
      <vt:lpstr>7_Office Theme</vt:lpstr>
      <vt:lpstr>8_Office Theme</vt:lpstr>
      <vt:lpstr>9_Office Theme</vt:lpstr>
      <vt:lpstr>10_Office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Печатайте маркетинговые материалы на заказ уже сегодня</dc:title>
  <cp:lastModifiedBy>Пресслужба Адмиистрации</cp:lastModifiedBy>
  <cp:revision>287</cp:revision>
  <dcterms:created xsi:type="dcterms:W3CDTF">2006-08-16T00:00:00Z</dcterms:created>
  <dcterms:modified xsi:type="dcterms:W3CDTF">2023-03-02T12:03:16Z</dcterms:modified>
  <dc:identifier>DAE6rYZ-Gas</dc:identifier>
</cp:coreProperties>
</file>